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301" r:id="rId2"/>
    <p:sldId id="257" r:id="rId3"/>
    <p:sldId id="258" r:id="rId4"/>
    <p:sldId id="259" r:id="rId5"/>
    <p:sldId id="305" r:id="rId6"/>
    <p:sldId id="299" r:id="rId7"/>
    <p:sldId id="306" r:id="rId8"/>
    <p:sldId id="307" r:id="rId9"/>
    <p:sldId id="308" r:id="rId10"/>
    <p:sldId id="309" r:id="rId11"/>
    <p:sldId id="294" r:id="rId12"/>
    <p:sldId id="297" r:id="rId13"/>
    <p:sldId id="298" r:id="rId14"/>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FF"/>
    <a:srgbClr val="E1E1E1"/>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182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obot\Desktop\&#26032;&#24314;%20Microsoft%20Excel%20&#24037;&#20316;&#34920;.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spPr>
            <a:solidFill>
              <a:schemeClr val="accent1"/>
            </a:solidFill>
            <a:ln>
              <a:noFill/>
            </a:ln>
            <a:effectLst/>
          </c:spPr>
          <c:invertIfNegative val="0"/>
          <c:cat>
            <c:strRef>
              <c:f>工作表1!$A$1:$A$2</c:f>
              <c:strCache>
                <c:ptCount val="2"/>
                <c:pt idx="0">
                  <c:v>Before Random-Erasing</c:v>
                </c:pt>
                <c:pt idx="1">
                  <c:v>After Random-Erasing</c:v>
                </c:pt>
              </c:strCache>
            </c:strRef>
          </c:cat>
          <c:val>
            <c:numRef>
              <c:f>工作表1!$B$1:$B$2</c:f>
              <c:numCache>
                <c:formatCode>General</c:formatCode>
                <c:ptCount val="2"/>
                <c:pt idx="0">
                  <c:v>65.2</c:v>
                </c:pt>
                <c:pt idx="1">
                  <c:v>69.3</c:v>
                </c:pt>
              </c:numCache>
            </c:numRef>
          </c:val>
          <c:extLst>
            <c:ext xmlns:c16="http://schemas.microsoft.com/office/drawing/2014/chart" uri="{C3380CC4-5D6E-409C-BE32-E72D297353CC}">
              <c16:uniqueId val="{00000000-2BBF-4748-AFA9-2544FFB00E09}"/>
            </c:ext>
          </c:extLst>
        </c:ser>
        <c:dLbls>
          <c:showLegendKey val="0"/>
          <c:showVal val="0"/>
          <c:showCatName val="0"/>
          <c:showSerName val="0"/>
          <c:showPercent val="0"/>
          <c:showBubbleSize val="0"/>
        </c:dLbls>
        <c:gapWidth val="150"/>
        <c:overlap val="100"/>
        <c:axId val="953080112"/>
        <c:axId val="605465600"/>
      </c:barChart>
      <c:catAx>
        <c:axId val="9530801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605465600"/>
        <c:crosses val="autoZero"/>
        <c:auto val="1"/>
        <c:lblAlgn val="ctr"/>
        <c:lblOffset val="100"/>
        <c:noMultiLvlLbl val="0"/>
      </c:catAx>
      <c:valAx>
        <c:axId val="6054656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9530801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png>
</file>

<file path=ppt/media/image6.jpg>
</file>

<file path=ppt/media/image7.pn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79925" y="4716650"/>
            <a:ext cx="5439400" cy="44684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915988" y="744538"/>
            <a:ext cx="4967287" cy="3724275"/>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6719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200"/>
              <a:buFont typeface="Calibri"/>
              <a:buNone/>
            </a:pPr>
            <a:endParaRPr/>
          </a:p>
        </p:txBody>
      </p:sp>
      <p:sp>
        <p:nvSpPr>
          <p:cNvPr id="99" name="Google Shape;9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21" name="Shape 12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07006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29" name="Shape 12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6712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38" name="Shape 13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85829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47" name="Shape 14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72036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47" name="Shape 14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559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cSld name="章節標題">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623888" y="1709739"/>
            <a:ext cx="7886699" cy="2852737"/>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4500" b="0" i="0" u="none" strike="noStrike" cap="none">
                <a:solidFill>
                  <a:schemeClr val="dk1"/>
                </a:solidFill>
                <a:latin typeface="Calibri"/>
                <a:ea typeface="Calibri"/>
                <a:cs typeface="Calibri"/>
                <a:sym typeface="Calibri"/>
              </a:defRPr>
            </a:lvl1pPr>
            <a:lvl2pPr lvl="1" indent="0">
              <a:spcBef>
                <a:spcPts val="0"/>
              </a:spcBef>
              <a:buNone/>
              <a:defRPr sz="1350"/>
            </a:lvl2pPr>
            <a:lvl3pPr lvl="2" indent="0">
              <a:spcBef>
                <a:spcPts val="0"/>
              </a:spcBef>
              <a:buNone/>
              <a:defRPr sz="1350"/>
            </a:lvl3pPr>
            <a:lvl4pPr lvl="3" indent="0">
              <a:spcBef>
                <a:spcPts val="0"/>
              </a:spcBef>
              <a:buNone/>
              <a:defRPr sz="1350"/>
            </a:lvl4pPr>
            <a:lvl5pPr lvl="4" indent="0">
              <a:spcBef>
                <a:spcPts val="0"/>
              </a:spcBef>
              <a:buNone/>
              <a:defRPr sz="1350"/>
            </a:lvl5pPr>
            <a:lvl6pPr lvl="5" indent="0">
              <a:spcBef>
                <a:spcPts val="0"/>
              </a:spcBef>
              <a:buNone/>
              <a:defRPr sz="1350"/>
            </a:lvl6pPr>
            <a:lvl7pPr lvl="6" indent="0">
              <a:spcBef>
                <a:spcPts val="0"/>
              </a:spcBef>
              <a:buNone/>
              <a:defRPr sz="1350"/>
            </a:lvl7pPr>
            <a:lvl8pPr lvl="7" indent="0">
              <a:spcBef>
                <a:spcPts val="0"/>
              </a:spcBef>
              <a:buNone/>
              <a:defRPr sz="1350"/>
            </a:lvl8pPr>
            <a:lvl9pPr lvl="8" indent="0">
              <a:spcBef>
                <a:spcPts val="0"/>
              </a:spcBef>
              <a:buNone/>
              <a:defRPr sz="1350"/>
            </a:lvl9pPr>
          </a:lstStyle>
          <a:p>
            <a:endParaRPr/>
          </a:p>
        </p:txBody>
      </p:sp>
      <p:sp>
        <p:nvSpPr>
          <p:cNvPr id="25" name="Shape 25"/>
          <p:cNvSpPr txBox="1">
            <a:spLocks noGrp="1"/>
          </p:cNvSpPr>
          <p:nvPr>
            <p:ph type="body" idx="1"/>
          </p:nvPr>
        </p:nvSpPr>
        <p:spPr>
          <a:xfrm>
            <a:off x="623888" y="4589463"/>
            <a:ext cx="7886699" cy="1500187"/>
          </a:xfrm>
          <a:prstGeom prst="rect">
            <a:avLst/>
          </a:prstGeom>
          <a:noFill/>
          <a:ln>
            <a:noFill/>
          </a:ln>
        </p:spPr>
        <p:txBody>
          <a:bodyPr lIns="91425" tIns="91425" rIns="91425" bIns="91425" anchor="t" anchorCtr="0"/>
          <a:lstStyle>
            <a:lvl1pPr marL="0" marR="0" lvl="0" indent="0" algn="l" rtl="0">
              <a:lnSpc>
                <a:spcPct val="90000"/>
              </a:lnSpc>
              <a:spcBef>
                <a:spcPts val="750"/>
              </a:spcBef>
              <a:buClr>
                <a:srgbClr val="888888"/>
              </a:buClr>
              <a:buFont typeface="Arial"/>
              <a:buNone/>
              <a:defRPr sz="1800" b="0" i="0" u="none" strike="noStrike" cap="none">
                <a:solidFill>
                  <a:srgbClr val="888888"/>
                </a:solidFill>
                <a:latin typeface="Calibri"/>
                <a:ea typeface="Calibri"/>
                <a:cs typeface="Calibri"/>
                <a:sym typeface="Calibri"/>
              </a:defRPr>
            </a:lvl1pPr>
            <a:lvl2pPr marL="342900" marR="0" lvl="1" indent="0" algn="l" rtl="0">
              <a:lnSpc>
                <a:spcPct val="90000"/>
              </a:lnSpc>
              <a:spcBef>
                <a:spcPts val="375"/>
              </a:spcBef>
              <a:buClr>
                <a:srgbClr val="888888"/>
              </a:buClr>
              <a:buFont typeface="Arial"/>
              <a:buNone/>
              <a:defRPr sz="1500" b="0" i="0" u="none" strike="noStrike" cap="none">
                <a:solidFill>
                  <a:srgbClr val="888888"/>
                </a:solidFill>
                <a:latin typeface="Calibri"/>
                <a:ea typeface="Calibri"/>
                <a:cs typeface="Calibri"/>
                <a:sym typeface="Calibri"/>
              </a:defRPr>
            </a:lvl2pPr>
            <a:lvl3pPr marL="685800" marR="0" lvl="2" indent="0" algn="l" rtl="0">
              <a:lnSpc>
                <a:spcPct val="90000"/>
              </a:lnSpc>
              <a:spcBef>
                <a:spcPts val="375"/>
              </a:spcBef>
              <a:buClr>
                <a:srgbClr val="888888"/>
              </a:buClr>
              <a:buFont typeface="Arial"/>
              <a:buNone/>
              <a:defRPr sz="1350" b="0" i="0" u="none" strike="noStrike" cap="none">
                <a:solidFill>
                  <a:srgbClr val="888888"/>
                </a:solidFill>
                <a:latin typeface="Calibri"/>
                <a:ea typeface="Calibri"/>
                <a:cs typeface="Calibri"/>
                <a:sym typeface="Calibri"/>
              </a:defRPr>
            </a:lvl3pPr>
            <a:lvl4pPr marL="1028700" marR="0" lvl="3" indent="0" algn="l" rtl="0">
              <a:lnSpc>
                <a:spcPct val="90000"/>
              </a:lnSpc>
              <a:spcBef>
                <a:spcPts val="375"/>
              </a:spcBef>
              <a:buClr>
                <a:srgbClr val="888888"/>
              </a:buClr>
              <a:buFont typeface="Arial"/>
              <a:buNone/>
              <a:defRPr sz="1200" b="0" i="0" u="none" strike="noStrike" cap="none">
                <a:solidFill>
                  <a:srgbClr val="888888"/>
                </a:solidFill>
                <a:latin typeface="Calibri"/>
                <a:ea typeface="Calibri"/>
                <a:cs typeface="Calibri"/>
                <a:sym typeface="Calibri"/>
              </a:defRPr>
            </a:lvl4pPr>
            <a:lvl5pPr marL="1371600" marR="0" lvl="4" indent="0" algn="l" rtl="0">
              <a:lnSpc>
                <a:spcPct val="90000"/>
              </a:lnSpc>
              <a:spcBef>
                <a:spcPts val="375"/>
              </a:spcBef>
              <a:buClr>
                <a:srgbClr val="888888"/>
              </a:buClr>
              <a:buFont typeface="Arial"/>
              <a:buNone/>
              <a:defRPr sz="1200" b="0" i="0" u="none" strike="noStrike" cap="none">
                <a:solidFill>
                  <a:srgbClr val="888888"/>
                </a:solidFill>
                <a:latin typeface="Calibri"/>
                <a:ea typeface="Calibri"/>
                <a:cs typeface="Calibri"/>
                <a:sym typeface="Calibri"/>
              </a:defRPr>
            </a:lvl5pPr>
            <a:lvl6pPr marL="1714500" marR="0" lvl="5" indent="0" algn="l" rtl="0">
              <a:lnSpc>
                <a:spcPct val="90000"/>
              </a:lnSpc>
              <a:spcBef>
                <a:spcPts val="375"/>
              </a:spcBef>
              <a:buClr>
                <a:srgbClr val="888888"/>
              </a:buClr>
              <a:buFont typeface="Arial"/>
              <a:buNone/>
              <a:defRPr sz="1200" b="0" i="0" u="none" strike="noStrike" cap="none">
                <a:solidFill>
                  <a:srgbClr val="888888"/>
                </a:solidFill>
                <a:latin typeface="Calibri"/>
                <a:ea typeface="Calibri"/>
                <a:cs typeface="Calibri"/>
                <a:sym typeface="Calibri"/>
              </a:defRPr>
            </a:lvl6pPr>
            <a:lvl7pPr marL="2057400" marR="0" lvl="6" indent="0" algn="l" rtl="0">
              <a:lnSpc>
                <a:spcPct val="90000"/>
              </a:lnSpc>
              <a:spcBef>
                <a:spcPts val="375"/>
              </a:spcBef>
              <a:buClr>
                <a:srgbClr val="888888"/>
              </a:buClr>
              <a:buFont typeface="Arial"/>
              <a:buNone/>
              <a:defRPr sz="1200" b="0" i="0" u="none" strike="noStrike" cap="none">
                <a:solidFill>
                  <a:srgbClr val="888888"/>
                </a:solidFill>
                <a:latin typeface="Calibri"/>
                <a:ea typeface="Calibri"/>
                <a:cs typeface="Calibri"/>
                <a:sym typeface="Calibri"/>
              </a:defRPr>
            </a:lvl7pPr>
            <a:lvl8pPr marL="2400300" marR="0" lvl="7" indent="0" algn="l" rtl="0">
              <a:lnSpc>
                <a:spcPct val="90000"/>
              </a:lnSpc>
              <a:spcBef>
                <a:spcPts val="375"/>
              </a:spcBef>
              <a:buClr>
                <a:srgbClr val="888888"/>
              </a:buClr>
              <a:buFont typeface="Arial"/>
              <a:buNone/>
              <a:defRPr sz="1200" b="0" i="0" u="none" strike="noStrike" cap="none">
                <a:solidFill>
                  <a:srgbClr val="888888"/>
                </a:solidFill>
                <a:latin typeface="Calibri"/>
                <a:ea typeface="Calibri"/>
                <a:cs typeface="Calibri"/>
                <a:sym typeface="Calibri"/>
              </a:defRPr>
            </a:lvl8pPr>
            <a:lvl9pPr marL="2743200" marR="0" lvl="8" indent="0" algn="l" rtl="0">
              <a:lnSpc>
                <a:spcPct val="90000"/>
              </a:lnSpc>
              <a:spcBef>
                <a:spcPts val="375"/>
              </a:spcBef>
              <a:buClr>
                <a:srgbClr val="888888"/>
              </a:buClr>
              <a:buFont typeface="Arial"/>
              <a:buNone/>
              <a:defRPr sz="1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628651" y="6356351"/>
            <a:ext cx="2057399" cy="365125"/>
          </a:xfrm>
          <a:prstGeom prst="rect">
            <a:avLst/>
          </a:prstGeom>
          <a:noFill/>
          <a:ln>
            <a:noFill/>
          </a:ln>
        </p:spPr>
        <p:txBody>
          <a:bodyPr lIns="91425" tIns="91425" rIns="91425" bIns="91425" anchor="ctr" anchorCtr="0"/>
          <a:lstStyle>
            <a:lvl1pPr marL="0" marR="0" lvl="0" indent="0" algn="l" rtl="0">
              <a:spcBef>
                <a:spcPts val="0"/>
              </a:spcBef>
              <a:buNone/>
              <a:defRPr sz="900" b="0" i="0" u="none" strike="noStrike" cap="none">
                <a:solidFill>
                  <a:srgbClr val="888888"/>
                </a:solidFill>
                <a:latin typeface="Calibri"/>
                <a:ea typeface="Calibri"/>
                <a:cs typeface="Calibri"/>
                <a:sym typeface="Calibri"/>
              </a:defRPr>
            </a:lvl1pPr>
            <a:lvl2pPr marL="342900" marR="0" lvl="1" indent="0" algn="l" rtl="0">
              <a:spcBef>
                <a:spcPts val="0"/>
              </a:spcBef>
              <a:buNone/>
              <a:defRPr sz="1350" b="0" i="0" u="none" strike="noStrike" cap="none">
                <a:solidFill>
                  <a:schemeClr val="dk1"/>
                </a:solidFill>
                <a:latin typeface="Calibri"/>
                <a:ea typeface="Calibri"/>
                <a:cs typeface="Calibri"/>
                <a:sym typeface="Calibri"/>
              </a:defRPr>
            </a:lvl2pPr>
            <a:lvl3pPr marL="685800" marR="0" lvl="2" indent="0" algn="l" rtl="0">
              <a:spcBef>
                <a:spcPts val="0"/>
              </a:spcBef>
              <a:buNone/>
              <a:defRPr sz="1350" b="0" i="0" u="none" strike="noStrike" cap="none">
                <a:solidFill>
                  <a:schemeClr val="dk1"/>
                </a:solidFill>
                <a:latin typeface="Calibri"/>
                <a:ea typeface="Calibri"/>
                <a:cs typeface="Calibri"/>
                <a:sym typeface="Calibri"/>
              </a:defRPr>
            </a:lvl3pPr>
            <a:lvl4pPr marL="1028700" marR="0" lvl="3" indent="0" algn="l" rtl="0">
              <a:spcBef>
                <a:spcPts val="0"/>
              </a:spcBef>
              <a:buNone/>
              <a:defRPr sz="1350" b="0" i="0" u="none" strike="noStrike" cap="none">
                <a:solidFill>
                  <a:schemeClr val="dk1"/>
                </a:solidFill>
                <a:latin typeface="Calibri"/>
                <a:ea typeface="Calibri"/>
                <a:cs typeface="Calibri"/>
                <a:sym typeface="Calibri"/>
              </a:defRPr>
            </a:lvl4pPr>
            <a:lvl5pPr marL="1371600" marR="0" lvl="4" indent="0" algn="l" rtl="0">
              <a:spcBef>
                <a:spcPts val="0"/>
              </a:spcBef>
              <a:buNone/>
              <a:defRPr sz="1350" b="0" i="0" u="none" strike="noStrike" cap="none">
                <a:solidFill>
                  <a:schemeClr val="dk1"/>
                </a:solidFill>
                <a:latin typeface="Calibri"/>
                <a:ea typeface="Calibri"/>
                <a:cs typeface="Calibri"/>
                <a:sym typeface="Calibri"/>
              </a:defRPr>
            </a:lvl5pPr>
            <a:lvl6pPr marL="1714500" marR="0" lvl="5" indent="0" algn="l" rtl="0">
              <a:spcBef>
                <a:spcPts val="0"/>
              </a:spcBef>
              <a:buNone/>
              <a:defRPr sz="1350" b="0" i="0" u="none" strike="noStrike" cap="none">
                <a:solidFill>
                  <a:schemeClr val="dk1"/>
                </a:solidFill>
                <a:latin typeface="Calibri"/>
                <a:ea typeface="Calibri"/>
                <a:cs typeface="Calibri"/>
                <a:sym typeface="Calibri"/>
              </a:defRPr>
            </a:lvl6pPr>
            <a:lvl7pPr marL="2057400" marR="0" lvl="6" indent="0" algn="l" rtl="0">
              <a:spcBef>
                <a:spcPts val="0"/>
              </a:spcBef>
              <a:buNone/>
              <a:defRPr sz="1350" b="0" i="0" u="none" strike="noStrike" cap="none">
                <a:solidFill>
                  <a:schemeClr val="dk1"/>
                </a:solidFill>
                <a:latin typeface="Calibri"/>
                <a:ea typeface="Calibri"/>
                <a:cs typeface="Calibri"/>
                <a:sym typeface="Calibri"/>
              </a:defRPr>
            </a:lvl7pPr>
            <a:lvl8pPr marL="2400300" marR="0" lvl="7" indent="0" algn="l" rtl="0">
              <a:spcBef>
                <a:spcPts val="0"/>
              </a:spcBef>
              <a:buNone/>
              <a:defRPr sz="1350" b="0" i="0" u="none" strike="noStrike" cap="none">
                <a:solidFill>
                  <a:schemeClr val="dk1"/>
                </a:solidFill>
                <a:latin typeface="Calibri"/>
                <a:ea typeface="Calibri"/>
                <a:cs typeface="Calibri"/>
                <a:sym typeface="Calibri"/>
              </a:defRPr>
            </a:lvl8pPr>
            <a:lvl9pPr marL="2743200" marR="0" lvl="8" indent="0" algn="l" rtl="0">
              <a:spcBef>
                <a:spcPts val="0"/>
              </a:spcBef>
              <a:buNone/>
              <a:defRPr sz="135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3028950" y="6356351"/>
            <a:ext cx="3086100" cy="365125"/>
          </a:xfrm>
          <a:prstGeom prst="rect">
            <a:avLst/>
          </a:prstGeom>
          <a:noFill/>
          <a:ln>
            <a:noFill/>
          </a:ln>
        </p:spPr>
        <p:txBody>
          <a:bodyPr lIns="91425" tIns="91425" rIns="91425" bIns="91425" anchor="ctr" anchorCtr="0"/>
          <a:lstStyle>
            <a:lvl1pPr marL="0" marR="0" lvl="0" indent="0" algn="ctr" rtl="0">
              <a:spcBef>
                <a:spcPts val="0"/>
              </a:spcBef>
              <a:buNone/>
              <a:defRPr sz="900" b="0" i="0" u="none" strike="noStrike" cap="none">
                <a:solidFill>
                  <a:srgbClr val="888888"/>
                </a:solidFill>
                <a:latin typeface="Calibri"/>
                <a:ea typeface="Calibri"/>
                <a:cs typeface="Calibri"/>
                <a:sym typeface="Calibri"/>
              </a:defRPr>
            </a:lvl1pPr>
            <a:lvl2pPr marL="342900" marR="0" lvl="1" indent="0" algn="l" rtl="0">
              <a:spcBef>
                <a:spcPts val="0"/>
              </a:spcBef>
              <a:buNone/>
              <a:defRPr sz="1350" b="0" i="0" u="none" strike="noStrike" cap="none">
                <a:solidFill>
                  <a:schemeClr val="dk1"/>
                </a:solidFill>
                <a:latin typeface="Calibri"/>
                <a:ea typeface="Calibri"/>
                <a:cs typeface="Calibri"/>
                <a:sym typeface="Calibri"/>
              </a:defRPr>
            </a:lvl2pPr>
            <a:lvl3pPr marL="685800" marR="0" lvl="2" indent="0" algn="l" rtl="0">
              <a:spcBef>
                <a:spcPts val="0"/>
              </a:spcBef>
              <a:buNone/>
              <a:defRPr sz="1350" b="0" i="0" u="none" strike="noStrike" cap="none">
                <a:solidFill>
                  <a:schemeClr val="dk1"/>
                </a:solidFill>
                <a:latin typeface="Calibri"/>
                <a:ea typeface="Calibri"/>
                <a:cs typeface="Calibri"/>
                <a:sym typeface="Calibri"/>
              </a:defRPr>
            </a:lvl3pPr>
            <a:lvl4pPr marL="1028700" marR="0" lvl="3" indent="0" algn="l" rtl="0">
              <a:spcBef>
                <a:spcPts val="0"/>
              </a:spcBef>
              <a:buNone/>
              <a:defRPr sz="1350" b="0" i="0" u="none" strike="noStrike" cap="none">
                <a:solidFill>
                  <a:schemeClr val="dk1"/>
                </a:solidFill>
                <a:latin typeface="Calibri"/>
                <a:ea typeface="Calibri"/>
                <a:cs typeface="Calibri"/>
                <a:sym typeface="Calibri"/>
              </a:defRPr>
            </a:lvl4pPr>
            <a:lvl5pPr marL="1371600" marR="0" lvl="4" indent="0" algn="l" rtl="0">
              <a:spcBef>
                <a:spcPts val="0"/>
              </a:spcBef>
              <a:buNone/>
              <a:defRPr sz="1350" b="0" i="0" u="none" strike="noStrike" cap="none">
                <a:solidFill>
                  <a:schemeClr val="dk1"/>
                </a:solidFill>
                <a:latin typeface="Calibri"/>
                <a:ea typeface="Calibri"/>
                <a:cs typeface="Calibri"/>
                <a:sym typeface="Calibri"/>
              </a:defRPr>
            </a:lvl5pPr>
            <a:lvl6pPr marL="1714500" marR="0" lvl="5" indent="0" algn="l" rtl="0">
              <a:spcBef>
                <a:spcPts val="0"/>
              </a:spcBef>
              <a:buNone/>
              <a:defRPr sz="1350" b="0" i="0" u="none" strike="noStrike" cap="none">
                <a:solidFill>
                  <a:schemeClr val="dk1"/>
                </a:solidFill>
                <a:latin typeface="Calibri"/>
                <a:ea typeface="Calibri"/>
                <a:cs typeface="Calibri"/>
                <a:sym typeface="Calibri"/>
              </a:defRPr>
            </a:lvl6pPr>
            <a:lvl7pPr marL="2057400" marR="0" lvl="6" indent="0" algn="l" rtl="0">
              <a:spcBef>
                <a:spcPts val="0"/>
              </a:spcBef>
              <a:buNone/>
              <a:defRPr sz="1350" b="0" i="0" u="none" strike="noStrike" cap="none">
                <a:solidFill>
                  <a:schemeClr val="dk1"/>
                </a:solidFill>
                <a:latin typeface="Calibri"/>
                <a:ea typeface="Calibri"/>
                <a:cs typeface="Calibri"/>
                <a:sym typeface="Calibri"/>
              </a:defRPr>
            </a:lvl7pPr>
            <a:lvl8pPr marL="2400300" marR="0" lvl="7" indent="0" algn="l" rtl="0">
              <a:spcBef>
                <a:spcPts val="0"/>
              </a:spcBef>
              <a:buNone/>
              <a:defRPr sz="1350" b="0" i="0" u="none" strike="noStrike" cap="none">
                <a:solidFill>
                  <a:schemeClr val="dk1"/>
                </a:solidFill>
                <a:latin typeface="Calibri"/>
                <a:ea typeface="Calibri"/>
                <a:cs typeface="Calibri"/>
                <a:sym typeface="Calibri"/>
              </a:defRPr>
            </a:lvl8pPr>
            <a:lvl9pPr marL="2743200" marR="0" lvl="8" indent="0" algn="l" rtl="0">
              <a:spcBef>
                <a:spcPts val="0"/>
              </a:spcBef>
              <a:buNone/>
              <a:defRPr sz="135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6457951" y="6356351"/>
            <a:ext cx="20573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rgbClr val="888888"/>
                </a:solidFill>
                <a:latin typeface="Calibri"/>
                <a:ea typeface="Calibri"/>
                <a:cs typeface="Calibri"/>
                <a:sym typeface="Calibri"/>
              </a:rPr>
              <a:pPr algn="r">
                <a:buSzPct val="25000"/>
              </a:pPr>
              <a:t>‹#›</a:t>
            </a:fld>
            <a:endParaRPr lang="en-US" sz="9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220547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標題及內容"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兩個內容"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比較" type="twoTxTwoObj">
  <p:cSld name="TWO_OBJECTS_WITH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7"/>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7"/>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7"/>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只有標題" type="titleOnly">
  <p:cSld name="TITLE_ONLY">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含輔助字幕的內容"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含輔助字幕的圖片"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標題及直排文字"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直排標題及文字"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623593" y="2285206"/>
            <a:ext cx="5811838"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623093" y="370681"/>
            <a:ext cx="5811838" cy="580072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 id="214748366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hyperlink" Target="https://arxiv.org/pdf/1512.03385.pdf" TargetMode="External"/><Relationship Id="rId7" Type="http://schemas.openxmlformats.org/officeDocument/2006/relationships/image" Target="../media/image13.png"/><Relationship Id="rId2" Type="http://schemas.openxmlformats.org/officeDocument/2006/relationships/hyperlink" Target="https://papers.nips.cc/paper/2012/file/c399862d3b9d6b76c8436e924a68c45b-Paper.pdf" TargetMode="Externa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www.microsoft.com/en-us/download/details.aspx?id=54765"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chart" Target="../charts/chart1.xml"/><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hyperlink" Target="https://arxiv.org/pdf/1708.04896.pdf" TargetMode="External"/><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python.org/download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www.cc.ncku.edu.tw/download/" TargetMode="External"/><Relationship Id="rId4" Type="http://schemas.openxmlformats.org/officeDocument/2006/relationships/hyperlink" Target="https://opencv.org/release.htm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a:spLocks noGrp="1"/>
          </p:cNvSpPr>
          <p:nvPr>
            <p:ph type="ctrTitle"/>
          </p:nvPr>
        </p:nvSpPr>
        <p:spPr>
          <a:xfrm>
            <a:off x="1143000" y="879894"/>
            <a:ext cx="6858000" cy="2609828"/>
          </a:xfrm>
          <a:prstGeom prst="rect">
            <a:avLst/>
          </a:prstGeom>
          <a:noFill/>
          <a:ln>
            <a:noFill/>
          </a:ln>
        </p:spPr>
        <p:txBody>
          <a:bodyPr vert="horz" lIns="68569" tIns="34275" rIns="68569" bIns="34275" rtlCol="0" anchor="b" anchorCtr="0">
            <a:noAutofit/>
          </a:bodyPr>
          <a:lstStyle/>
          <a:p>
            <a:pPr>
              <a:buSzPct val="25000"/>
            </a:pPr>
            <a:r>
              <a:rPr lang="zh-TW" altLang="en-US" sz="2700" b="1" dirty="0">
                <a:latin typeface="Arial"/>
                <a:ea typeface="Arial"/>
                <a:cs typeface="Arial"/>
                <a:sym typeface="Arial"/>
              </a:rPr>
              <a:t>影像處理、電腦視覺及深度學習概論 </a:t>
            </a:r>
            <a:r>
              <a:rPr lang="en-US" altLang="zh-TW" sz="2700" b="1" dirty="0">
                <a:latin typeface="Arial"/>
                <a:ea typeface="Arial"/>
                <a:cs typeface="Arial"/>
                <a:sym typeface="Arial"/>
              </a:rPr>
              <a:t>(Introduction to Image Processing, Computer Vision and Deep Learning)</a:t>
            </a:r>
            <a:br>
              <a:rPr lang="zh-TW" altLang="en-US" sz="2700" dirty="0">
                <a:latin typeface="Arial"/>
                <a:ea typeface="Arial"/>
                <a:cs typeface="Arial"/>
                <a:sym typeface="Arial"/>
              </a:rPr>
            </a:br>
            <a:br>
              <a:rPr lang="zh-TW" altLang="en-US" sz="2700" dirty="0">
                <a:latin typeface="Arial"/>
                <a:ea typeface="Arial"/>
                <a:cs typeface="Arial"/>
                <a:sym typeface="Arial"/>
              </a:rPr>
            </a:br>
            <a:r>
              <a:rPr lang="en-US" altLang="zh-TW" sz="2700" dirty="0">
                <a:latin typeface="Arial"/>
                <a:ea typeface="Arial"/>
                <a:cs typeface="Arial"/>
                <a:sym typeface="Arial"/>
              </a:rPr>
              <a:t>Homework 2</a:t>
            </a:r>
          </a:p>
        </p:txBody>
      </p:sp>
      <p:sp>
        <p:nvSpPr>
          <p:cNvPr id="85" name="Shape 85"/>
          <p:cNvSpPr txBox="1">
            <a:spLocks noGrp="1"/>
          </p:cNvSpPr>
          <p:nvPr>
            <p:ph type="subTitle" idx="1"/>
          </p:nvPr>
        </p:nvSpPr>
        <p:spPr>
          <a:xfrm>
            <a:off x="1143000" y="3558780"/>
            <a:ext cx="6858000" cy="2084467"/>
          </a:xfrm>
          <a:prstGeom prst="rect">
            <a:avLst/>
          </a:prstGeom>
          <a:noFill/>
          <a:ln>
            <a:noFill/>
          </a:ln>
        </p:spPr>
        <p:txBody>
          <a:bodyPr vert="horz" lIns="68569" tIns="34275" rIns="68569" bIns="34275" rtlCol="0" anchor="t" anchorCtr="0">
            <a:noAutofit/>
          </a:bodyPr>
          <a:lstStyle/>
          <a:p>
            <a:pPr>
              <a:buSzPct val="25000"/>
            </a:pPr>
            <a:r>
              <a:rPr lang="en-US" altLang="zh-TW" sz="2000" dirty="0">
                <a:latin typeface="Arial"/>
                <a:ea typeface="Arial"/>
                <a:cs typeface="Arial"/>
                <a:sym typeface="Arial"/>
              </a:rPr>
              <a:t>TA:</a:t>
            </a:r>
          </a:p>
          <a:p>
            <a:pPr>
              <a:buSzPct val="25000"/>
            </a:pPr>
            <a:r>
              <a:rPr lang="en-US" altLang="zh-TW" sz="2000" dirty="0">
                <a:latin typeface="Arial"/>
                <a:ea typeface="Arial"/>
                <a:cs typeface="Arial"/>
                <a:sym typeface="Arial"/>
              </a:rPr>
              <a:t>        </a:t>
            </a:r>
            <a:r>
              <a:rPr lang="zh-TW" altLang="en-US" sz="2000" dirty="0">
                <a:latin typeface="Arial"/>
                <a:ea typeface="Arial"/>
                <a:cs typeface="Arial"/>
                <a:sym typeface="Arial"/>
              </a:rPr>
              <a:t>彥博</a:t>
            </a:r>
            <a:r>
              <a:rPr lang="en-US" altLang="zh-TW" sz="2000" dirty="0">
                <a:latin typeface="Arial"/>
                <a:ea typeface="Arial"/>
                <a:cs typeface="Arial"/>
                <a:sym typeface="Arial"/>
              </a:rPr>
              <a:t>: nckubot65904@gmail.com</a:t>
            </a:r>
          </a:p>
          <a:p>
            <a:pPr indent="1815704" algn="l">
              <a:buSzPct val="25000"/>
            </a:pPr>
            <a:endParaRPr lang="en-US" altLang="zh-TW" sz="2000" dirty="0">
              <a:latin typeface="Arial"/>
              <a:ea typeface="Arial"/>
              <a:cs typeface="Arial"/>
              <a:sym typeface="Arial"/>
            </a:endParaRPr>
          </a:p>
          <a:p>
            <a:pPr indent="1408113" algn="l">
              <a:buSzPct val="25000"/>
            </a:pPr>
            <a:r>
              <a:rPr lang="en-US" altLang="zh-TW" sz="2000" dirty="0">
                <a:latin typeface="Arial"/>
                <a:ea typeface="Arial"/>
                <a:cs typeface="Arial"/>
                <a:sym typeface="Arial"/>
              </a:rPr>
              <a:t>Office Hour: 17:00~19:00, Mon.</a:t>
            </a:r>
          </a:p>
          <a:p>
            <a:pPr indent="2859088" algn="l">
              <a:buSzPct val="25000"/>
            </a:pPr>
            <a:r>
              <a:rPr lang="en-US" altLang="zh-TW" sz="2000" dirty="0">
                <a:latin typeface="Arial"/>
                <a:ea typeface="Arial"/>
                <a:cs typeface="Arial"/>
                <a:sym typeface="Arial"/>
              </a:rPr>
              <a:t>10:00~12:00, Fri.</a:t>
            </a:r>
          </a:p>
          <a:p>
            <a:pPr indent="1427163" algn="l">
              <a:buSzPct val="25000"/>
            </a:pPr>
            <a:r>
              <a:rPr lang="en-US" altLang="zh-TW" sz="2000" dirty="0">
                <a:latin typeface="Arial"/>
                <a:ea typeface="Arial"/>
                <a:cs typeface="Arial"/>
                <a:sym typeface="Arial"/>
              </a:rPr>
              <a:t>At CSIE 9F Robotics Lab.</a:t>
            </a:r>
            <a:endParaRPr sz="2000" b="0" i="0" u="none" strike="noStrike" cap="none" dirty="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2" name="圖片 1">
            <a:extLst>
              <a:ext uri="{FF2B5EF4-FFF2-40B4-BE49-F238E27FC236}">
                <a16:creationId xmlns:a16="http://schemas.microsoft.com/office/drawing/2014/main" id="{F9DFA245-7BE6-43B1-AA1D-E271212FDB2E}"/>
              </a:ext>
            </a:extLst>
          </p:cNvPr>
          <p:cNvPicPr>
            <a:picLocks noChangeAspect="1"/>
          </p:cNvPicPr>
          <p:nvPr/>
        </p:nvPicPr>
        <p:blipFill>
          <a:blip r:embed="rId5"/>
          <a:stretch>
            <a:fillRect/>
          </a:stretch>
        </p:blipFill>
        <p:spPr>
          <a:xfrm>
            <a:off x="423575" y="3050782"/>
            <a:ext cx="2866315" cy="3780213"/>
          </a:xfrm>
          <a:prstGeom prst="rect">
            <a:avLst/>
          </a:prstGeom>
        </p:spPr>
      </p:pic>
      <p:sp>
        <p:nvSpPr>
          <p:cNvPr id="149" name="Shape 149"/>
          <p:cNvSpPr txBox="1">
            <a:spLocks noGrp="1"/>
          </p:cNvSpPr>
          <p:nvPr>
            <p:ph type="title"/>
          </p:nvPr>
        </p:nvSpPr>
        <p:spPr>
          <a:xfrm>
            <a:off x="69197" y="27005"/>
            <a:ext cx="7886699" cy="640508"/>
          </a:xfrm>
          <a:prstGeom prst="rect">
            <a:avLst/>
          </a:prstGeom>
          <a:noFill/>
          <a:ln>
            <a:noFill/>
          </a:ln>
        </p:spPr>
        <p:txBody>
          <a:bodyPr lIns="68569" tIns="34275" rIns="68569" bIns="34275" anchor="ctr" anchorCtr="0">
            <a:noAutofit/>
          </a:bodyPr>
          <a:lstStyle/>
          <a:p>
            <a:pPr marL="1949054" indent="-1949054">
              <a:buSzPct val="25000"/>
            </a:pPr>
            <a:r>
              <a:rPr lang="en-US" sz="2800" b="1" dirty="0">
                <a:latin typeface="Arial"/>
                <a:ea typeface="Arial"/>
                <a:cs typeface="Arial"/>
                <a:sym typeface="Arial"/>
              </a:rPr>
              <a:t>2.5 Show the </a:t>
            </a:r>
            <a:r>
              <a:rPr lang="en-US" altLang="zh-TW" sz="2800" b="1" dirty="0">
                <a:latin typeface="Arial"/>
                <a:ea typeface="Arial"/>
                <a:cs typeface="Arial"/>
              </a:rPr>
              <a:t>undistorted</a:t>
            </a:r>
            <a:r>
              <a:rPr lang="en-US" altLang="zh-TW" sz="2800" dirty="0">
                <a:latin typeface="Calibri" panose="020F0502020204030204" pitchFamily="34" charset="0"/>
                <a:cs typeface="Calibri" panose="020F0502020204030204" pitchFamily="34" charset="0"/>
              </a:rPr>
              <a:t>  </a:t>
            </a:r>
            <a:r>
              <a:rPr lang="en-US" sz="2800" b="1" dirty="0">
                <a:latin typeface="Arial"/>
                <a:ea typeface="Arial"/>
                <a:cs typeface="Arial"/>
                <a:sym typeface="Arial"/>
              </a:rPr>
              <a:t>result</a:t>
            </a:r>
            <a:r>
              <a:rPr lang="en-US" altLang="zh-TW" sz="2800" b="1" dirty="0">
                <a:ea typeface="Arial"/>
                <a:cs typeface="Arial"/>
                <a:sym typeface="Arial"/>
              </a:rPr>
              <a:t> (4%) </a:t>
            </a:r>
            <a:endParaRPr lang="en-US" sz="2800" b="1" dirty="0">
              <a:latin typeface="Arial"/>
              <a:ea typeface="Arial"/>
              <a:cs typeface="Arial"/>
              <a:sym typeface="Arial"/>
            </a:endParaRPr>
          </a:p>
        </p:txBody>
      </p:sp>
      <p:sp>
        <p:nvSpPr>
          <p:cNvPr id="150" name="Shape 150"/>
          <p:cNvSpPr txBox="1">
            <a:spLocks noGrp="1"/>
          </p:cNvSpPr>
          <p:nvPr>
            <p:ph type="sldNum" idx="12"/>
          </p:nvPr>
        </p:nvSpPr>
        <p:spPr>
          <a:xfrm>
            <a:off x="7018319" y="6557152"/>
            <a:ext cx="2057399" cy="273844"/>
          </a:xfrm>
          <a:prstGeom prst="rect">
            <a:avLst/>
          </a:prstGeom>
          <a:noFill/>
          <a:ln>
            <a:noFill/>
          </a:ln>
        </p:spPr>
        <p:txBody>
          <a:bodyPr lIns="68569" tIns="34275" rIns="68569" bIns="34275" anchor="ctr" anchorCtr="0">
            <a:noAutofit/>
          </a:bodyPr>
          <a:lstStyle/>
          <a:p>
            <a:pPr algn="r">
              <a:buSzPct val="25000"/>
            </a:pPr>
            <a:fld id="{00000000-1234-1234-1234-123412341234}" type="slidenum">
              <a:rPr lang="en-US" sz="900">
                <a:solidFill>
                  <a:srgbClr val="888888"/>
                </a:solidFill>
                <a:latin typeface="Calibri"/>
                <a:ea typeface="Calibri"/>
                <a:cs typeface="Calibri"/>
                <a:sym typeface="Calibri"/>
              </a:rPr>
              <a:pPr algn="r">
                <a:buSzPct val="25000"/>
              </a:pPr>
              <a:t>10</a:t>
            </a:fld>
            <a:endParaRPr lang="en-US" sz="900">
              <a:solidFill>
                <a:srgbClr val="888888"/>
              </a:solidFill>
              <a:latin typeface="Calibri"/>
              <a:ea typeface="Calibri"/>
              <a:cs typeface="Calibri"/>
              <a:sym typeface="Calibri"/>
            </a:endParaRPr>
          </a:p>
        </p:txBody>
      </p:sp>
      <p:sp>
        <p:nvSpPr>
          <p:cNvPr id="151" name="Shape 151"/>
          <p:cNvSpPr txBox="1">
            <a:spLocks noGrp="1"/>
          </p:cNvSpPr>
          <p:nvPr>
            <p:ph type="body" idx="1"/>
          </p:nvPr>
        </p:nvSpPr>
        <p:spPr>
          <a:xfrm>
            <a:off x="69197" y="626524"/>
            <a:ext cx="8802769" cy="2208116"/>
          </a:xfrm>
          <a:prstGeom prst="rect">
            <a:avLst/>
          </a:prstGeom>
          <a:noFill/>
          <a:ln>
            <a:noFill/>
          </a:ln>
        </p:spPr>
        <p:txBody>
          <a:bodyPr lIns="68569" tIns="34275" rIns="68569" bIns="34275" anchor="t" anchorCtr="0">
            <a:noAutofit/>
          </a:bodyPr>
          <a:lstStyle/>
          <a:p>
            <a:pPr marL="357188" indent="-357188">
              <a:lnSpc>
                <a:spcPct val="100000"/>
              </a:lnSpc>
              <a:spcBef>
                <a:spcPts val="0"/>
              </a:spcBef>
              <a:buClr>
                <a:srgbClr val="000000"/>
              </a:buClr>
            </a:pPr>
            <a:r>
              <a:rPr lang="en-US" sz="2000" dirty="0">
                <a:solidFill>
                  <a:srgbClr val="000000"/>
                </a:solidFill>
                <a:latin typeface="Arial"/>
                <a:ea typeface="Arial"/>
                <a:cs typeface="Arial"/>
                <a:sym typeface="Arial"/>
              </a:rPr>
              <a:t>Given: 15 images</a:t>
            </a:r>
          </a:p>
          <a:p>
            <a:pPr marL="357188" indent="-357188">
              <a:lnSpc>
                <a:spcPct val="100000"/>
              </a:lnSpc>
              <a:spcBef>
                <a:spcPts val="0"/>
              </a:spcBef>
              <a:buClr>
                <a:srgbClr val="000000"/>
              </a:buClr>
            </a:pPr>
            <a:r>
              <a:rPr lang="en-US" sz="2000" dirty="0">
                <a:solidFill>
                  <a:srgbClr val="000000"/>
                </a:solidFill>
                <a:latin typeface="Arial"/>
                <a:ea typeface="Arial"/>
                <a:cs typeface="Arial"/>
                <a:sym typeface="Arial"/>
              </a:rPr>
              <a:t>Q: 1) Undistort the chessboard images.</a:t>
            </a:r>
          </a:p>
          <a:p>
            <a:pPr marL="0" indent="0">
              <a:lnSpc>
                <a:spcPct val="100000"/>
              </a:lnSpc>
              <a:spcBef>
                <a:spcPts val="0"/>
              </a:spcBef>
              <a:buClr>
                <a:srgbClr val="000000"/>
              </a:buClr>
              <a:buNone/>
            </a:pPr>
            <a:r>
              <a:rPr lang="en-US" altLang="zh-TW" sz="2000" dirty="0">
                <a:latin typeface="Arial"/>
                <a:ea typeface="Arial"/>
                <a:cs typeface="Arial"/>
                <a:sym typeface="Arial"/>
              </a:rPr>
              <a:t>       </a:t>
            </a:r>
            <a:r>
              <a:rPr lang="en-US" altLang="zh-TW" dirty="0">
                <a:latin typeface="Arial"/>
                <a:ea typeface="Arial"/>
                <a:cs typeface="Arial"/>
                <a:sym typeface="Arial"/>
              </a:rPr>
              <a:t>   </a:t>
            </a:r>
            <a:r>
              <a:rPr lang="en-US" altLang="zh-TW" sz="2000" dirty="0">
                <a:ea typeface="Arial"/>
                <a:cs typeface="Arial"/>
                <a:sym typeface="Arial"/>
              </a:rPr>
              <a:t>2) Show distorted and undistorted images</a:t>
            </a:r>
            <a:r>
              <a:rPr lang="en-US" altLang="zh-TW" sz="2000" dirty="0">
                <a:solidFill>
                  <a:srgbClr val="000000"/>
                </a:solidFill>
                <a:latin typeface="Arial"/>
                <a:ea typeface="Arial"/>
                <a:cs typeface="Arial"/>
                <a:sym typeface="Arial"/>
              </a:rPr>
              <a:t>.</a:t>
            </a:r>
            <a:r>
              <a:rPr lang="en-US" sz="2000" dirty="0">
                <a:solidFill>
                  <a:srgbClr val="000000"/>
                </a:solidFill>
              </a:rPr>
              <a:t>				       </a:t>
            </a:r>
          </a:p>
          <a:p>
            <a:pPr marL="342900">
              <a:lnSpc>
                <a:spcPct val="100000"/>
              </a:lnSpc>
              <a:spcBef>
                <a:spcPts val="0"/>
              </a:spcBef>
              <a:buClr>
                <a:srgbClr val="000000"/>
              </a:buClr>
            </a:pPr>
            <a:r>
              <a:rPr lang="en-US" sz="2000" dirty="0">
                <a:solidFill>
                  <a:srgbClr val="000000"/>
                </a:solidFill>
              </a:rPr>
              <a:t> Hint:</a:t>
            </a:r>
          </a:p>
          <a:p>
            <a:pPr marL="357188" indent="273050">
              <a:lnSpc>
                <a:spcPct val="100000"/>
              </a:lnSpc>
              <a:spcBef>
                <a:spcPts val="375"/>
              </a:spcBef>
              <a:buFont typeface="Wingdings" panose="05000000000000000000" pitchFamily="2" charset="2"/>
              <a:buChar char="§"/>
            </a:pPr>
            <a:r>
              <a:rPr lang="en-US" sz="2000" dirty="0">
                <a:solidFill>
                  <a:srgbClr val="000000"/>
                </a:solidFill>
              </a:rPr>
              <a:t>cv::</a:t>
            </a:r>
            <a:r>
              <a:rPr lang="en-US" altLang="zh-TW" sz="2000" dirty="0"/>
              <a:t>undistort(…) or cv::</a:t>
            </a:r>
            <a:r>
              <a:rPr lang="en-US" altLang="zh-TW" sz="2000" dirty="0" err="1"/>
              <a:t>initUndistortRectifyMap</a:t>
            </a:r>
            <a:r>
              <a:rPr lang="en-US" altLang="zh-TW" sz="2000" dirty="0"/>
              <a:t>(…)</a:t>
            </a:r>
            <a:endParaRPr lang="en-US" sz="2000" dirty="0">
              <a:solidFill>
                <a:srgbClr val="000000"/>
              </a:solidFill>
            </a:endParaRPr>
          </a:p>
          <a:p>
            <a:pPr marL="357188" indent="273050">
              <a:lnSpc>
                <a:spcPct val="100000"/>
              </a:lnSpc>
              <a:spcBef>
                <a:spcPts val="375"/>
              </a:spcBef>
              <a:buFont typeface="Wingdings" panose="05000000000000000000" pitchFamily="2" charset="2"/>
              <a:buChar char="§"/>
            </a:pPr>
            <a:r>
              <a:rPr lang="en-US" sz="2000" dirty="0">
                <a:solidFill>
                  <a:srgbClr val="000000"/>
                </a:solidFill>
              </a:rPr>
              <a:t>OpenCV Textbook Chapter 11 (P.398 ~ p.400)</a:t>
            </a:r>
          </a:p>
        </p:txBody>
      </p:sp>
      <p:sp>
        <p:nvSpPr>
          <p:cNvPr id="12" name="矩形 11"/>
          <p:cNvSpPr/>
          <p:nvPr/>
        </p:nvSpPr>
        <p:spPr>
          <a:xfrm>
            <a:off x="911352" y="5812162"/>
            <a:ext cx="1979630" cy="31138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 name="resul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34697" y="3488344"/>
            <a:ext cx="5341021" cy="3004324"/>
          </a:xfrm>
          <a:prstGeom prst="rect">
            <a:avLst/>
          </a:prstGeom>
        </p:spPr>
      </p:pic>
      <p:sp>
        <p:nvSpPr>
          <p:cNvPr id="4" name="文字方塊 3"/>
          <p:cNvSpPr txBox="1"/>
          <p:nvPr/>
        </p:nvSpPr>
        <p:spPr>
          <a:xfrm>
            <a:off x="4624310" y="3180567"/>
            <a:ext cx="1445587" cy="307777"/>
          </a:xfrm>
          <a:prstGeom prst="rect">
            <a:avLst/>
          </a:prstGeom>
          <a:noFill/>
        </p:spPr>
        <p:txBody>
          <a:bodyPr wrap="square" rtlCol="0">
            <a:spAutoFit/>
          </a:bodyPr>
          <a:lstStyle/>
          <a:p>
            <a:r>
              <a:rPr lang="en-US" altLang="zh-TW" dirty="0"/>
              <a:t>Distorted image</a:t>
            </a:r>
            <a:endParaRPr lang="zh-TW" altLang="en-US" dirty="0"/>
          </a:p>
        </p:txBody>
      </p:sp>
      <p:sp>
        <p:nvSpPr>
          <p:cNvPr id="14" name="文字方塊 13"/>
          <p:cNvSpPr txBox="1"/>
          <p:nvPr/>
        </p:nvSpPr>
        <p:spPr>
          <a:xfrm>
            <a:off x="7171271" y="3179022"/>
            <a:ext cx="1751494" cy="307777"/>
          </a:xfrm>
          <a:prstGeom prst="rect">
            <a:avLst/>
          </a:prstGeom>
          <a:noFill/>
        </p:spPr>
        <p:txBody>
          <a:bodyPr wrap="square" rtlCol="0">
            <a:spAutoFit/>
          </a:bodyPr>
          <a:lstStyle/>
          <a:p>
            <a:r>
              <a:rPr lang="en-US" altLang="zh-TW" dirty="0"/>
              <a:t>Undistorted image</a:t>
            </a:r>
            <a:endParaRPr lang="zh-TW" altLang="en-US" dirty="0"/>
          </a:p>
        </p:txBody>
      </p:sp>
      <p:sp>
        <p:nvSpPr>
          <p:cNvPr id="10" name="文字方塊 9">
            <a:extLst>
              <a:ext uri="{FF2B5EF4-FFF2-40B4-BE49-F238E27FC236}">
                <a16:creationId xmlns:a16="http://schemas.microsoft.com/office/drawing/2014/main" id="{9496AF47-9517-4820-8E94-2AB0E32EE1ED}"/>
              </a:ext>
            </a:extLst>
          </p:cNvPr>
          <p:cNvSpPr txBox="1"/>
          <p:nvPr/>
        </p:nvSpPr>
        <p:spPr>
          <a:xfrm>
            <a:off x="7776755" y="66602"/>
            <a:ext cx="1207698" cy="307777"/>
          </a:xfrm>
          <a:prstGeom prst="rect">
            <a:avLst/>
          </a:prstGeom>
          <a:noFill/>
        </p:spPr>
        <p:txBody>
          <a:bodyPr wrap="square" rtlCol="0">
            <a:spAutoFit/>
          </a:bodyPr>
          <a:lstStyle/>
          <a:p>
            <a:r>
              <a:rPr lang="en-US" altLang="zh-TW" dirty="0"/>
              <a:t>(</a:t>
            </a:r>
            <a:r>
              <a:rPr lang="zh-TW" altLang="en-US" dirty="0"/>
              <a:t>出</a:t>
            </a:r>
            <a:r>
              <a:rPr lang="zh-CN" altLang="en-US" dirty="0"/>
              <a:t>題：</a:t>
            </a:r>
            <a:r>
              <a:rPr lang="en-US" altLang="zh-TW" dirty="0"/>
              <a:t>West</a:t>
            </a:r>
            <a:r>
              <a:rPr lang="en-US" altLang="zh-CN" dirty="0"/>
              <a:t>)</a:t>
            </a:r>
            <a:endParaRPr lang="zh-TW" altLang="en-US" dirty="0"/>
          </a:p>
        </p:txBody>
      </p:sp>
    </p:spTree>
    <p:extLst>
      <p:ext uri="{BB962C8B-B14F-4D97-AF65-F5344CB8AC3E}">
        <p14:creationId xmlns:p14="http://schemas.microsoft.com/office/powerpoint/2010/main" val="5796509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59">
            <a:extLst>
              <a:ext uri="{FF2B5EF4-FFF2-40B4-BE49-F238E27FC236}">
                <a16:creationId xmlns:a16="http://schemas.microsoft.com/office/drawing/2014/main" id="{1081D09D-EBB2-4ACC-BB5D-D11C4BE37AD4}"/>
              </a:ext>
            </a:extLst>
          </p:cNvPr>
          <p:cNvSpPr txBox="1">
            <a:spLocks/>
          </p:cNvSpPr>
          <p:nvPr/>
        </p:nvSpPr>
        <p:spPr>
          <a:xfrm>
            <a:off x="-33640" y="85053"/>
            <a:ext cx="9192538" cy="456116"/>
          </a:xfrm>
          <a:prstGeom prst="rect">
            <a:avLst/>
          </a:prstGeom>
          <a:noFill/>
          <a:ln>
            <a:noFill/>
          </a:ln>
        </p:spPr>
        <p:txBody>
          <a:bodyPr lIns="68569" tIns="34275" rIns="68569" bIns="34275" anchor="ctr" anchorCtr="0">
            <a:noAutofit/>
          </a:bodyPr>
          <a:lstStyle>
            <a:defPPr marR="0" lvl="0" algn="l" rtl="0">
              <a:lnSpc>
                <a:spcPct val="100000"/>
              </a:lnSpc>
              <a:spcBef>
                <a:spcPts val="0"/>
              </a:spcBef>
              <a:spcAft>
                <a:spcPts val="0"/>
              </a:spcAft>
            </a:defPPr>
            <a:lvl1pPr marL="0" marR="0" lvl="0" indent="0" algn="l" rtl="0">
              <a:lnSpc>
                <a:spcPct val="9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pPr marL="1949054" indent="-1949054">
              <a:buSzPct val="25000"/>
            </a:pPr>
            <a:r>
              <a:rPr lang="en-US" altLang="zh-TW" sz="2400" b="1" dirty="0"/>
              <a:t>5.0</a:t>
            </a:r>
            <a:r>
              <a:rPr lang="zh-TW" altLang="en-US" sz="2400" b="1" dirty="0"/>
              <a:t> </a:t>
            </a:r>
            <a:r>
              <a:rPr lang="en-US" altLang="zh-TW" sz="2400" b="1" dirty="0"/>
              <a:t>(20%)Dogs and Cats classification Using R</a:t>
            </a:r>
            <a:r>
              <a:rPr lang="en-US" altLang="zh-CN" sz="2400" b="1" dirty="0"/>
              <a:t>esNet50</a:t>
            </a:r>
            <a:r>
              <a:rPr lang="en-US" altLang="zh-TW" sz="2400" b="1" dirty="0"/>
              <a:t> </a:t>
            </a:r>
            <a:r>
              <a:rPr lang="en-US" altLang="zh-TW" sz="1600" dirty="0"/>
              <a:t>(</a:t>
            </a:r>
            <a:r>
              <a:rPr lang="zh-CN" altLang="en-US" sz="1600" dirty="0"/>
              <a:t>出題：</a:t>
            </a:r>
            <a:r>
              <a:rPr lang="zh-TW" altLang="en-US" sz="1600" dirty="0"/>
              <a:t>育成</a:t>
            </a:r>
            <a:r>
              <a:rPr lang="en-US" altLang="zh-TW" sz="1600" dirty="0"/>
              <a:t>)</a:t>
            </a:r>
            <a:endParaRPr lang="en-US" altLang="zh-TW" sz="2400" dirty="0"/>
          </a:p>
        </p:txBody>
      </p:sp>
      <p:sp>
        <p:nvSpPr>
          <p:cNvPr id="5" name="矩形 4">
            <a:extLst>
              <a:ext uri="{FF2B5EF4-FFF2-40B4-BE49-F238E27FC236}">
                <a16:creationId xmlns:a16="http://schemas.microsoft.com/office/drawing/2014/main" id="{F43A7923-779D-4F20-A416-B2A8A398A738}"/>
              </a:ext>
            </a:extLst>
          </p:cNvPr>
          <p:cNvSpPr/>
          <p:nvPr/>
        </p:nvSpPr>
        <p:spPr>
          <a:xfrm>
            <a:off x="95504" y="826475"/>
            <a:ext cx="7188874" cy="3754874"/>
          </a:xfrm>
          <a:prstGeom prst="rect">
            <a:avLst/>
          </a:prstGeom>
        </p:spPr>
        <p:txBody>
          <a:bodyPr wrap="square">
            <a:spAutoFit/>
          </a:bodyPr>
          <a:lstStyle/>
          <a:p>
            <a:r>
              <a:rPr lang="en-US" altLang="zh-TW" dirty="0"/>
              <a:t>1) Dataset introduction:</a:t>
            </a:r>
          </a:p>
          <a:p>
            <a:pPr marL="700088" indent="-342900">
              <a:buAutoNum type="arabicParenBoth"/>
            </a:pPr>
            <a:r>
              <a:rPr lang="en-US" altLang="zh-TW" dirty="0"/>
              <a:t>ASIRRA (Animal Species Image Recognition for Restricting Access) is a HIP(Human Interactive Proof) that works by asking users to identify photographs of cats and dogs, that's supposed to be easy for people to solve, but difficult for computers. Now we can use artificial intelligence technology to achieve this goal.</a:t>
            </a:r>
          </a:p>
          <a:p>
            <a:pPr marL="700088" indent="-342900">
              <a:buAutoNum type="arabicParenBoth"/>
            </a:pPr>
            <a:endParaRPr lang="en-US" altLang="zh-TW" dirty="0"/>
          </a:p>
          <a:p>
            <a:pPr marL="719138" indent="-361950"/>
            <a:r>
              <a:rPr lang="en-US" altLang="zh-TW" dirty="0"/>
              <a:t>(2) The dataset includes 12501 photos of cats and 12501 photo</a:t>
            </a:r>
            <a:r>
              <a:rPr lang="en-US" altLang="zh-CN" dirty="0"/>
              <a:t>s</a:t>
            </a:r>
            <a:r>
              <a:rPr lang="en-US" altLang="zh-TW" dirty="0"/>
              <a:t> of dogs. You need to download them in Reference below(R2), and split the </a:t>
            </a:r>
            <a:r>
              <a:rPr lang="en-US" altLang="zh-TW" dirty="0">
                <a:solidFill>
                  <a:srgbClr val="FF0000"/>
                </a:solidFill>
              </a:rPr>
              <a:t>training</a:t>
            </a:r>
            <a:r>
              <a:rPr lang="en-US" altLang="zh-TW" dirty="0"/>
              <a:t> set, </a:t>
            </a:r>
            <a:r>
              <a:rPr lang="en-US" altLang="zh-TW" dirty="0">
                <a:solidFill>
                  <a:srgbClr val="FF0000"/>
                </a:solidFill>
              </a:rPr>
              <a:t>validation</a:t>
            </a:r>
            <a:r>
              <a:rPr lang="en-US" altLang="zh-TW" dirty="0"/>
              <a:t> set and </a:t>
            </a:r>
            <a:r>
              <a:rPr lang="en-US" altLang="zh-TW" dirty="0">
                <a:solidFill>
                  <a:srgbClr val="FF0000"/>
                </a:solidFill>
              </a:rPr>
              <a:t>test</a:t>
            </a:r>
            <a:r>
              <a:rPr lang="en-US" altLang="zh-TW" dirty="0"/>
              <a:t> set using </a:t>
            </a:r>
            <a:r>
              <a:rPr lang="en-US" altLang="zh-TW" dirty="0">
                <a:solidFill>
                  <a:srgbClr val="FF0000"/>
                </a:solidFill>
              </a:rPr>
              <a:t>8:1:1</a:t>
            </a:r>
            <a:r>
              <a:rPr lang="en-US" altLang="zh-TW" dirty="0"/>
              <a:t> ratio in both dogs and cats directory.</a:t>
            </a:r>
          </a:p>
          <a:p>
            <a:pPr marL="357187"/>
            <a:endParaRPr lang="en-US" altLang="zh-TW" dirty="0"/>
          </a:p>
          <a:p>
            <a:r>
              <a:rPr lang="en-US" altLang="zh-TW" dirty="0"/>
              <a:t>2) Environment Requirement</a:t>
            </a:r>
          </a:p>
          <a:p>
            <a:pPr marL="269875" lvl="1"/>
            <a:r>
              <a:rPr lang="en-US" altLang="zh-TW" dirty="0"/>
              <a:t>(1) Python </a:t>
            </a:r>
          </a:p>
          <a:p>
            <a:pPr marL="269875" lvl="1"/>
            <a:r>
              <a:rPr lang="en-US" altLang="zh-TW" dirty="0"/>
              <a:t>(2) </a:t>
            </a:r>
            <a:r>
              <a:rPr lang="en-US" altLang="zh-TW" dirty="0" err="1"/>
              <a:t>Tensorflow</a:t>
            </a:r>
            <a:r>
              <a:rPr lang="en-US" altLang="zh-TW" dirty="0"/>
              <a:t> </a:t>
            </a:r>
          </a:p>
          <a:p>
            <a:pPr marL="536575" lvl="1" indent="-266700"/>
            <a:r>
              <a:rPr lang="en-US" altLang="zh-TW" dirty="0"/>
              <a:t>(3) </a:t>
            </a:r>
            <a:r>
              <a:rPr lang="en-US" altLang="zh-TW" dirty="0" err="1"/>
              <a:t>Opencv</a:t>
            </a:r>
            <a:r>
              <a:rPr lang="en-US" altLang="zh-TW" dirty="0"/>
              <a:t>-</a:t>
            </a:r>
            <a:r>
              <a:rPr lang="en-US" altLang="zh-TW" dirty="0" err="1"/>
              <a:t>contrib</a:t>
            </a:r>
            <a:r>
              <a:rPr lang="en-US" altLang="zh-TW" dirty="0"/>
              <a:t>-python </a:t>
            </a:r>
          </a:p>
          <a:p>
            <a:pPr marL="536575" lvl="1" indent="-266700"/>
            <a:r>
              <a:rPr lang="en-US" altLang="zh-TW" dirty="0"/>
              <a:t>(4) Matplotlib </a:t>
            </a:r>
          </a:p>
          <a:p>
            <a:pPr marL="342900" indent="-342900">
              <a:buAutoNum type="arabicPeriod"/>
            </a:pPr>
            <a:endParaRPr lang="en-US" altLang="zh-TW" dirty="0">
              <a:latin typeface="Calibri" panose="020F0502020204030204" pitchFamily="34" charset="0"/>
              <a:cs typeface="Calibri" panose="020F0502020204030204" pitchFamily="34" charset="0"/>
            </a:endParaRPr>
          </a:p>
        </p:txBody>
      </p:sp>
      <p:sp>
        <p:nvSpPr>
          <p:cNvPr id="10" name="矩形 9">
            <a:extLst>
              <a:ext uri="{FF2B5EF4-FFF2-40B4-BE49-F238E27FC236}">
                <a16:creationId xmlns:a16="http://schemas.microsoft.com/office/drawing/2014/main" id="{83C02CFE-48CD-42ED-9E2E-2E6D9A2FD769}"/>
              </a:ext>
            </a:extLst>
          </p:cNvPr>
          <p:cNvSpPr/>
          <p:nvPr/>
        </p:nvSpPr>
        <p:spPr>
          <a:xfrm>
            <a:off x="79705" y="6088559"/>
            <a:ext cx="8178800" cy="769441"/>
          </a:xfrm>
          <a:prstGeom prst="rect">
            <a:avLst/>
          </a:prstGeom>
        </p:spPr>
        <p:txBody>
          <a:bodyPr wrap="square">
            <a:spAutoFit/>
          </a:bodyPr>
          <a:lstStyle/>
          <a:p>
            <a:r>
              <a:rPr lang="en-US" altLang="zh-TW" sz="1600" dirty="0">
                <a:latin typeface="Calibri" panose="020F0502020204030204" pitchFamily="34" charset="0"/>
                <a:cs typeface="Calibri" panose="020F0502020204030204" pitchFamily="34" charset="0"/>
              </a:rPr>
              <a:t>R. Reference</a:t>
            </a:r>
          </a:p>
          <a:p>
            <a:pPr marL="269875" lvl="1"/>
            <a:r>
              <a:rPr lang="en-US" altLang="zh-TW" dirty="0">
                <a:latin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R1)</a:t>
            </a:r>
            <a:r>
              <a:rPr lang="en-US" altLang="zh-TW" dirty="0">
                <a:hlinkClick r:id="rId3"/>
              </a:rPr>
              <a:t> Deep Residual Learning for Image Recognition</a:t>
            </a:r>
            <a:endParaRPr lang="en-US" altLang="zh-TW" dirty="0">
              <a:latin typeface="Calibri" panose="020F0502020204030204" pitchFamily="34" charset="0"/>
              <a:cs typeface="Calibri" panose="020F0502020204030204" pitchFamily="34" charset="0"/>
            </a:endParaRPr>
          </a:p>
          <a:p>
            <a:pPr marL="269875" lvl="1"/>
            <a:r>
              <a:rPr lang="en-US" altLang="zh-TW" dirty="0">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R2)</a:t>
            </a:r>
            <a:r>
              <a:rPr lang="en-US" altLang="zh-TW" dirty="0">
                <a:hlinkClick r:id="rId4"/>
              </a:rPr>
              <a:t> https://www.microsoft.com/en-us/download/details.aspx?id=54765</a:t>
            </a:r>
            <a:r>
              <a:rPr lang="en-US" altLang="zh-TW" dirty="0"/>
              <a:t> </a:t>
            </a:r>
            <a:r>
              <a:rPr lang="en-US" altLang="zh-TW" sz="1200" dirty="0"/>
              <a:t>(ASIRRA)</a:t>
            </a:r>
            <a:endParaRPr lang="en-US" altLang="zh-TW" dirty="0">
              <a:latin typeface="Calibri" panose="020F0502020204030204" pitchFamily="34" charset="0"/>
              <a:cs typeface="Calibri" panose="020F0502020204030204" pitchFamily="34" charset="0"/>
            </a:endParaRPr>
          </a:p>
        </p:txBody>
      </p:sp>
      <p:sp>
        <p:nvSpPr>
          <p:cNvPr id="15" name="矩形 14">
            <a:extLst>
              <a:ext uri="{FF2B5EF4-FFF2-40B4-BE49-F238E27FC236}">
                <a16:creationId xmlns:a16="http://schemas.microsoft.com/office/drawing/2014/main" id="{8062561A-2803-4D2F-AB4F-ACC717589FA3}"/>
              </a:ext>
            </a:extLst>
          </p:cNvPr>
          <p:cNvSpPr/>
          <p:nvPr/>
        </p:nvSpPr>
        <p:spPr>
          <a:xfrm>
            <a:off x="6777135" y="6596390"/>
            <a:ext cx="2468946" cy="261610"/>
          </a:xfrm>
          <a:prstGeom prst="rect">
            <a:avLst/>
          </a:prstGeom>
        </p:spPr>
        <p:txBody>
          <a:bodyPr wrap="none">
            <a:spAutoFit/>
          </a:bodyPr>
          <a:lstStyle/>
          <a:p>
            <a:r>
              <a:rPr lang="en-US" altLang="zh-TW" sz="1100" b="1" i="1" dirty="0"/>
              <a:t>Fig.</a:t>
            </a:r>
            <a:r>
              <a:rPr lang="en-US" altLang="zh-TW" sz="1100" i="1" dirty="0"/>
              <a:t> R</a:t>
            </a:r>
            <a:r>
              <a:rPr lang="en-US" altLang="zh-CN" sz="1100" i="1" dirty="0"/>
              <a:t>esNet50</a:t>
            </a:r>
            <a:r>
              <a:rPr lang="zh-TW" altLang="en-US" sz="1100" i="1" dirty="0"/>
              <a:t>'s </a:t>
            </a:r>
            <a:r>
              <a:rPr lang="en-US" altLang="zh-TW" sz="1100" i="1" dirty="0"/>
              <a:t>Schematic Diagram</a:t>
            </a:r>
            <a:endParaRPr lang="zh-TW" altLang="en-US" sz="1100" i="1" dirty="0"/>
          </a:p>
        </p:txBody>
      </p:sp>
      <p:pic>
        <p:nvPicPr>
          <p:cNvPr id="3" name="圖片 2">
            <a:extLst>
              <a:ext uri="{FF2B5EF4-FFF2-40B4-BE49-F238E27FC236}">
                <a16:creationId xmlns:a16="http://schemas.microsoft.com/office/drawing/2014/main" id="{2248DD95-E93A-426A-ACBF-F6DAF462B40B}"/>
              </a:ext>
            </a:extLst>
          </p:cNvPr>
          <p:cNvPicPr>
            <a:picLocks noChangeAspect="1"/>
          </p:cNvPicPr>
          <p:nvPr/>
        </p:nvPicPr>
        <p:blipFill rotWithShape="1">
          <a:blip r:embed="rId5"/>
          <a:srcRect l="28731" t="19953" r="-1" b="22720"/>
          <a:stretch/>
        </p:blipFill>
        <p:spPr>
          <a:xfrm rot="5400000">
            <a:off x="5263086" y="3009108"/>
            <a:ext cx="5656442" cy="1518122"/>
          </a:xfrm>
          <a:prstGeom prst="rect">
            <a:avLst/>
          </a:prstGeom>
        </p:spPr>
      </p:pic>
      <p:pic>
        <p:nvPicPr>
          <p:cNvPr id="11" name="圖片 10">
            <a:extLst>
              <a:ext uri="{FF2B5EF4-FFF2-40B4-BE49-F238E27FC236}">
                <a16:creationId xmlns:a16="http://schemas.microsoft.com/office/drawing/2014/main" id="{BF521DCB-7730-47C8-966B-E69C9EC746C1}"/>
              </a:ext>
            </a:extLst>
          </p:cNvPr>
          <p:cNvPicPr>
            <a:picLocks noChangeAspect="1"/>
          </p:cNvPicPr>
          <p:nvPr/>
        </p:nvPicPr>
        <p:blipFill rotWithShape="1">
          <a:blip r:embed="rId6"/>
          <a:srcRect r="30424"/>
          <a:stretch/>
        </p:blipFill>
        <p:spPr>
          <a:xfrm>
            <a:off x="4104685" y="3880363"/>
            <a:ext cx="3179693" cy="1967718"/>
          </a:xfrm>
          <a:prstGeom prst="rect">
            <a:avLst/>
          </a:prstGeom>
        </p:spPr>
      </p:pic>
      <p:sp>
        <p:nvSpPr>
          <p:cNvPr id="12" name="矩形 11">
            <a:extLst>
              <a:ext uri="{FF2B5EF4-FFF2-40B4-BE49-F238E27FC236}">
                <a16:creationId xmlns:a16="http://schemas.microsoft.com/office/drawing/2014/main" id="{15051D3F-3DC0-4566-8335-64E1938E1D56}"/>
              </a:ext>
            </a:extLst>
          </p:cNvPr>
          <p:cNvSpPr/>
          <p:nvPr/>
        </p:nvSpPr>
        <p:spPr>
          <a:xfrm>
            <a:off x="4771712" y="5882424"/>
            <a:ext cx="2372765" cy="261610"/>
          </a:xfrm>
          <a:prstGeom prst="rect">
            <a:avLst/>
          </a:prstGeom>
        </p:spPr>
        <p:txBody>
          <a:bodyPr wrap="none">
            <a:spAutoFit/>
          </a:bodyPr>
          <a:lstStyle/>
          <a:p>
            <a:r>
              <a:rPr lang="en-US" altLang="zh-TW" sz="1100" b="1" i="1" dirty="0"/>
              <a:t>Fig.</a:t>
            </a:r>
            <a:r>
              <a:rPr lang="en-US" altLang="zh-TW" sz="1100" i="1" dirty="0"/>
              <a:t> </a:t>
            </a:r>
            <a:r>
              <a:rPr lang="en-US" altLang="zh-TW" sz="1100" i="1" dirty="0" err="1"/>
              <a:t>R</a:t>
            </a:r>
            <a:r>
              <a:rPr lang="en-US" altLang="zh-CN" sz="1100" i="1" dirty="0" err="1"/>
              <a:t>esNet</a:t>
            </a:r>
            <a:r>
              <a:rPr lang="zh-TW" altLang="en-US" sz="1100" i="1" dirty="0"/>
              <a:t>’s </a:t>
            </a:r>
            <a:r>
              <a:rPr lang="en-US" altLang="zh-TW" sz="1100" i="1" dirty="0"/>
              <a:t>N</a:t>
            </a:r>
            <a:r>
              <a:rPr lang="zh-TW" altLang="en-US" sz="1100" i="1" dirty="0"/>
              <a:t>etwork </a:t>
            </a:r>
            <a:r>
              <a:rPr lang="en-US" altLang="zh-TW" sz="1100" i="1" dirty="0"/>
              <a:t>A</a:t>
            </a:r>
            <a:r>
              <a:rPr lang="zh-TW" altLang="en-US" sz="1100" i="1" dirty="0"/>
              <a:t>rchitecture</a:t>
            </a:r>
          </a:p>
        </p:txBody>
      </p:sp>
      <p:sp>
        <p:nvSpPr>
          <p:cNvPr id="14" name="矩形 13">
            <a:extLst>
              <a:ext uri="{FF2B5EF4-FFF2-40B4-BE49-F238E27FC236}">
                <a16:creationId xmlns:a16="http://schemas.microsoft.com/office/drawing/2014/main" id="{69B74EB7-E2CB-45B4-94B7-0D6260B2648A}"/>
              </a:ext>
            </a:extLst>
          </p:cNvPr>
          <p:cNvSpPr/>
          <p:nvPr/>
        </p:nvSpPr>
        <p:spPr>
          <a:xfrm>
            <a:off x="2556049" y="5900720"/>
            <a:ext cx="1202573" cy="261610"/>
          </a:xfrm>
          <a:prstGeom prst="rect">
            <a:avLst/>
          </a:prstGeom>
        </p:spPr>
        <p:txBody>
          <a:bodyPr wrap="none">
            <a:spAutoFit/>
          </a:bodyPr>
          <a:lstStyle/>
          <a:p>
            <a:r>
              <a:rPr lang="en-US" altLang="zh-TW" sz="1100" b="1" i="1" dirty="0"/>
              <a:t>Fig.</a:t>
            </a:r>
            <a:r>
              <a:rPr lang="en-US" altLang="zh-TW" sz="1100" i="1" dirty="0"/>
              <a:t> Example UI</a:t>
            </a:r>
            <a:endParaRPr lang="zh-TW" altLang="en-US" sz="1100" i="1" dirty="0"/>
          </a:p>
        </p:txBody>
      </p:sp>
      <p:pic>
        <p:nvPicPr>
          <p:cNvPr id="9" name="圖片 8">
            <a:extLst>
              <a:ext uri="{FF2B5EF4-FFF2-40B4-BE49-F238E27FC236}">
                <a16:creationId xmlns:a16="http://schemas.microsoft.com/office/drawing/2014/main" id="{2FCBCA93-F03B-4327-8E06-44E74C94F44C}"/>
              </a:ext>
            </a:extLst>
          </p:cNvPr>
          <p:cNvPicPr>
            <a:picLocks noChangeAspect="1"/>
          </p:cNvPicPr>
          <p:nvPr/>
        </p:nvPicPr>
        <p:blipFill>
          <a:blip r:embed="rId7"/>
          <a:stretch>
            <a:fillRect/>
          </a:stretch>
        </p:blipFill>
        <p:spPr>
          <a:xfrm>
            <a:off x="2475565" y="4202992"/>
            <a:ext cx="1535235" cy="1577489"/>
          </a:xfrm>
          <a:prstGeom prst="rect">
            <a:avLst/>
          </a:prstGeom>
        </p:spPr>
      </p:pic>
      <p:sp>
        <p:nvSpPr>
          <p:cNvPr id="16" name="矩形 15">
            <a:extLst>
              <a:ext uri="{FF2B5EF4-FFF2-40B4-BE49-F238E27FC236}">
                <a16:creationId xmlns:a16="http://schemas.microsoft.com/office/drawing/2014/main" id="{254C8643-3AC5-4F61-949F-E31D1887A8D8}"/>
              </a:ext>
            </a:extLst>
          </p:cNvPr>
          <p:cNvSpPr/>
          <p:nvPr/>
        </p:nvSpPr>
        <p:spPr>
          <a:xfrm>
            <a:off x="6338954" y="3896479"/>
            <a:ext cx="732406" cy="1967718"/>
          </a:xfrm>
          <a:prstGeom prst="rect">
            <a:avLst/>
          </a:prstGeom>
          <a:noFill/>
          <a:ln w="28575">
            <a:solidFill>
              <a:srgbClr val="FF0000"/>
            </a:solidFill>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zh-TW" altLang="en-US"/>
          </a:p>
        </p:txBody>
      </p:sp>
    </p:spTree>
    <p:extLst>
      <p:ext uri="{BB962C8B-B14F-4D97-AF65-F5344CB8AC3E}">
        <p14:creationId xmlns:p14="http://schemas.microsoft.com/office/powerpoint/2010/main" val="715180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群組 5">
            <a:extLst>
              <a:ext uri="{FF2B5EF4-FFF2-40B4-BE49-F238E27FC236}">
                <a16:creationId xmlns:a16="http://schemas.microsoft.com/office/drawing/2014/main" id="{A044A19A-3AB0-4C33-8DF7-342C49472F3B}"/>
              </a:ext>
            </a:extLst>
          </p:cNvPr>
          <p:cNvGrpSpPr/>
          <p:nvPr/>
        </p:nvGrpSpPr>
        <p:grpSpPr>
          <a:xfrm>
            <a:off x="520192" y="2714602"/>
            <a:ext cx="8290560" cy="3657171"/>
            <a:chOff x="288544" y="434698"/>
            <a:chExt cx="8290560" cy="3657171"/>
          </a:xfrm>
        </p:grpSpPr>
        <p:sp>
          <p:nvSpPr>
            <p:cNvPr id="4" name="內容版面配置區 2">
              <a:extLst>
                <a:ext uri="{FF2B5EF4-FFF2-40B4-BE49-F238E27FC236}">
                  <a16:creationId xmlns:a16="http://schemas.microsoft.com/office/drawing/2014/main" id="{66E1247D-31D5-4D89-83F2-C0820B7876E6}"/>
                </a:ext>
              </a:extLst>
            </p:cNvPr>
            <p:cNvSpPr txBox="1">
              <a:spLocks/>
            </p:cNvSpPr>
            <p:nvPr/>
          </p:nvSpPr>
          <p:spPr>
            <a:xfrm>
              <a:off x="288544" y="434698"/>
              <a:ext cx="8290560" cy="6056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44500" indent="-444500">
                <a:lnSpc>
                  <a:spcPct val="100000"/>
                </a:lnSpc>
                <a:spcBef>
                  <a:spcPts val="0"/>
                </a:spcBef>
                <a:buNone/>
              </a:pPr>
              <a:r>
                <a:rPr lang="en-US" altLang="zh-TW" sz="1600" dirty="0">
                  <a:solidFill>
                    <a:srgbClr val="000000"/>
                  </a:solidFill>
                  <a:latin typeface="Arial"/>
                  <a:cs typeface="Arial"/>
                </a:rPr>
                <a:t>5.2	Training at home </a:t>
              </a:r>
              <a:r>
                <a:rPr lang="en-US" altLang="zh-TW" sz="1600" dirty="0">
                  <a:solidFill>
                    <a:srgbClr val="FF0000"/>
                  </a:solidFill>
                  <a:latin typeface="Arial"/>
                  <a:cs typeface="Arial"/>
                </a:rPr>
                <a:t>at least 5 epochs </a:t>
              </a:r>
              <a:r>
                <a:rPr lang="en-US" altLang="zh-TW" sz="1600" dirty="0">
                  <a:solidFill>
                    <a:srgbClr val="000000"/>
                  </a:solidFill>
                  <a:latin typeface="Arial"/>
                  <a:cs typeface="Arial"/>
                </a:rPr>
                <a:t>and use </a:t>
              </a:r>
              <a:r>
                <a:rPr lang="en-US" altLang="zh-TW" sz="1600" dirty="0" err="1">
                  <a:solidFill>
                    <a:srgbClr val="000000"/>
                  </a:solidFill>
                  <a:latin typeface="Arial"/>
                  <a:cs typeface="Arial"/>
                </a:rPr>
                <a:t>TensorBoard</a:t>
              </a:r>
              <a:r>
                <a:rPr lang="en-US" altLang="zh-TW" sz="1600" dirty="0">
                  <a:solidFill>
                    <a:srgbClr val="000000"/>
                  </a:solidFill>
                  <a:latin typeface="Arial"/>
                  <a:cs typeface="Arial"/>
                </a:rPr>
                <a:t> to monitor, then save the final </a:t>
              </a:r>
              <a:r>
                <a:rPr lang="en-US" altLang="zh-TW" sz="1600" b="1" dirty="0">
                  <a:solidFill>
                    <a:srgbClr val="000000"/>
                  </a:solidFill>
                  <a:latin typeface="Arial"/>
                  <a:cs typeface="Arial"/>
                </a:rPr>
                <a:t>screenshot of </a:t>
              </a:r>
              <a:r>
                <a:rPr lang="en-US" altLang="zh-TW" sz="1600" b="1" dirty="0" err="1">
                  <a:solidFill>
                    <a:srgbClr val="000000"/>
                  </a:solidFill>
                  <a:latin typeface="Arial"/>
                  <a:cs typeface="Arial"/>
                </a:rPr>
                <a:t>TensorBoard</a:t>
              </a:r>
              <a:r>
                <a:rPr lang="en-US" altLang="zh-TW" sz="1600" dirty="0">
                  <a:solidFill>
                    <a:srgbClr val="000000"/>
                  </a:solidFill>
                  <a:latin typeface="Arial"/>
                  <a:cs typeface="Arial"/>
                </a:rPr>
                <a:t> (</a:t>
              </a:r>
              <a:r>
                <a:rPr lang="en-US" altLang="zh-TW" sz="1600" b="1" dirty="0">
                  <a:solidFill>
                    <a:srgbClr val="000000"/>
                  </a:solidFill>
                  <a:latin typeface="Arial"/>
                  <a:cs typeface="Arial"/>
                </a:rPr>
                <a:t>5%</a:t>
              </a:r>
              <a:r>
                <a:rPr lang="en-US" altLang="zh-TW" sz="1600" dirty="0">
                  <a:solidFill>
                    <a:srgbClr val="000000"/>
                  </a:solidFill>
                  <a:latin typeface="Arial"/>
                  <a:cs typeface="Arial"/>
                </a:rPr>
                <a:t>, Use other tools can get </a:t>
              </a:r>
              <a:r>
                <a:rPr lang="en-US" altLang="zh-CN" sz="1600" dirty="0">
                  <a:solidFill>
                    <a:srgbClr val="000000"/>
                  </a:solidFill>
                  <a:latin typeface="Arial"/>
                  <a:cs typeface="Arial"/>
                </a:rPr>
                <a:t>3</a:t>
              </a:r>
              <a:r>
                <a:rPr lang="en-US" altLang="zh-TW" sz="1600" dirty="0">
                  <a:solidFill>
                    <a:srgbClr val="000000"/>
                  </a:solidFill>
                  <a:latin typeface="Arial"/>
                  <a:cs typeface="Arial"/>
                </a:rPr>
                <a:t>%).</a:t>
              </a: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p:txBody>
        </p:sp>
        <p:pic>
          <p:nvPicPr>
            <p:cNvPr id="2" name="圖片 1">
              <a:extLst>
                <a:ext uri="{FF2B5EF4-FFF2-40B4-BE49-F238E27FC236}">
                  <a16:creationId xmlns:a16="http://schemas.microsoft.com/office/drawing/2014/main" id="{7C2B59C0-28B8-489E-92DA-A611BB9CA879}"/>
                </a:ext>
              </a:extLst>
            </p:cNvPr>
            <p:cNvPicPr>
              <a:picLocks noChangeAspect="1"/>
            </p:cNvPicPr>
            <p:nvPr/>
          </p:nvPicPr>
          <p:blipFill rotWithShape="1">
            <a:blip r:embed="rId2"/>
            <a:srcRect r="46566"/>
            <a:stretch/>
          </p:blipFill>
          <p:spPr>
            <a:xfrm>
              <a:off x="1793205" y="1146511"/>
              <a:ext cx="5715284" cy="2641137"/>
            </a:xfrm>
            <a:prstGeom prst="rect">
              <a:avLst/>
            </a:prstGeom>
          </p:spPr>
        </p:pic>
        <p:sp>
          <p:nvSpPr>
            <p:cNvPr id="3" name="矩形 2">
              <a:extLst>
                <a:ext uri="{FF2B5EF4-FFF2-40B4-BE49-F238E27FC236}">
                  <a16:creationId xmlns:a16="http://schemas.microsoft.com/office/drawing/2014/main" id="{E31BC589-CEC8-4064-A47B-B04C7C559A1C}"/>
                </a:ext>
              </a:extLst>
            </p:cNvPr>
            <p:cNvSpPr/>
            <p:nvPr/>
          </p:nvSpPr>
          <p:spPr>
            <a:xfrm>
              <a:off x="3271568" y="3814870"/>
              <a:ext cx="3062057" cy="276999"/>
            </a:xfrm>
            <a:prstGeom prst="rect">
              <a:avLst/>
            </a:prstGeom>
          </p:spPr>
          <p:txBody>
            <a:bodyPr wrap="none">
              <a:spAutoFit/>
            </a:bodyPr>
            <a:lstStyle/>
            <a:p>
              <a:r>
                <a:rPr lang="en-US" altLang="zh-TW" sz="1200" b="1" i="1" dirty="0"/>
                <a:t>Fig.</a:t>
              </a:r>
              <a:r>
                <a:rPr lang="en-US" altLang="zh-TW" sz="1200" i="1" dirty="0"/>
                <a:t> </a:t>
              </a:r>
              <a:r>
                <a:rPr lang="zh-TW" altLang="en-US" sz="1200" i="1" dirty="0"/>
                <a:t>Example of training with TensorBoard</a:t>
              </a:r>
            </a:p>
          </p:txBody>
        </p:sp>
      </p:grpSp>
      <p:sp>
        <p:nvSpPr>
          <p:cNvPr id="10" name="內容版面配置區 2">
            <a:extLst>
              <a:ext uri="{FF2B5EF4-FFF2-40B4-BE49-F238E27FC236}">
                <a16:creationId xmlns:a16="http://schemas.microsoft.com/office/drawing/2014/main" id="{31B36649-C587-424A-9E70-7E0EDB9C8389}"/>
              </a:ext>
            </a:extLst>
          </p:cNvPr>
          <p:cNvSpPr txBox="1">
            <a:spLocks/>
          </p:cNvSpPr>
          <p:nvPr/>
        </p:nvSpPr>
        <p:spPr>
          <a:xfrm>
            <a:off x="496264" y="345519"/>
            <a:ext cx="8684768" cy="3128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44500" indent="-444500">
              <a:buNone/>
            </a:pPr>
            <a:r>
              <a:rPr lang="en-US" altLang="zh-TW" sz="1600" dirty="0">
                <a:solidFill>
                  <a:srgbClr val="000000"/>
                </a:solidFill>
                <a:latin typeface="Arial"/>
                <a:cs typeface="Arial"/>
              </a:rPr>
              <a:t>5.</a:t>
            </a:r>
            <a:r>
              <a:rPr lang="en-US" altLang="zh-CN" sz="1600" dirty="0">
                <a:solidFill>
                  <a:srgbClr val="000000"/>
                </a:solidFill>
                <a:latin typeface="Arial"/>
                <a:cs typeface="Arial"/>
              </a:rPr>
              <a:t>1</a:t>
            </a:r>
            <a:r>
              <a:rPr lang="en-US" altLang="zh-TW" sz="1600" dirty="0">
                <a:solidFill>
                  <a:srgbClr val="000000"/>
                </a:solidFill>
                <a:latin typeface="Arial"/>
                <a:cs typeface="Arial"/>
              </a:rPr>
              <a:t>	Construct and show summary of your model structure by printing out on the terminal.</a:t>
            </a:r>
            <a:r>
              <a:rPr lang="en-US" altLang="zh-TW" sz="1600" b="1" dirty="0">
                <a:solidFill>
                  <a:srgbClr val="000000"/>
                </a:solidFill>
                <a:latin typeface="Arial"/>
                <a:cs typeface="Arial"/>
              </a:rPr>
              <a:t> (5%)</a:t>
            </a: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a:p>
            <a:pPr marL="444500" indent="-444500">
              <a:buFont typeface="Arial" panose="020B0604020202020204" pitchFamily="34" charset="0"/>
              <a:buNone/>
            </a:pPr>
            <a:endParaRPr lang="en-US" altLang="zh-TW" sz="1600" dirty="0">
              <a:latin typeface="Calibri" panose="020F0502020204030204" pitchFamily="34" charset="0"/>
              <a:cs typeface="Calibri" panose="020F0502020204030204" pitchFamily="34" charset="0"/>
            </a:endParaRPr>
          </a:p>
        </p:txBody>
      </p:sp>
      <p:sp>
        <p:nvSpPr>
          <p:cNvPr id="11" name="矩形 10">
            <a:extLst>
              <a:ext uri="{FF2B5EF4-FFF2-40B4-BE49-F238E27FC236}">
                <a16:creationId xmlns:a16="http://schemas.microsoft.com/office/drawing/2014/main" id="{79882CCA-8AD2-4FCC-95CE-C5FA72213FAB}"/>
              </a:ext>
            </a:extLst>
          </p:cNvPr>
          <p:cNvSpPr/>
          <p:nvPr/>
        </p:nvSpPr>
        <p:spPr>
          <a:xfrm>
            <a:off x="3503216" y="2446997"/>
            <a:ext cx="2412840" cy="307777"/>
          </a:xfrm>
          <a:prstGeom prst="rect">
            <a:avLst/>
          </a:prstGeom>
        </p:spPr>
        <p:txBody>
          <a:bodyPr wrap="none">
            <a:spAutoFit/>
          </a:bodyPr>
          <a:lstStyle/>
          <a:p>
            <a:r>
              <a:rPr lang="en-US" altLang="zh-TW" b="1" i="1" dirty="0"/>
              <a:t>F</a:t>
            </a:r>
            <a:r>
              <a:rPr lang="en-US" altLang="zh-CN" b="1" i="1" dirty="0"/>
              <a:t>ig. </a:t>
            </a:r>
            <a:r>
              <a:rPr lang="en-US" altLang="zh-TW" i="1" dirty="0"/>
              <a:t>Summary of ResNet50 </a:t>
            </a:r>
            <a:endParaRPr lang="zh-TW" altLang="en-US" i="1" dirty="0"/>
          </a:p>
        </p:txBody>
      </p:sp>
      <p:pic>
        <p:nvPicPr>
          <p:cNvPr id="13" name="圖片 12">
            <a:extLst>
              <a:ext uri="{FF2B5EF4-FFF2-40B4-BE49-F238E27FC236}">
                <a16:creationId xmlns:a16="http://schemas.microsoft.com/office/drawing/2014/main" id="{9E1A1C3B-5138-4AF2-B3DA-BA5B26F72ABF}"/>
              </a:ext>
            </a:extLst>
          </p:cNvPr>
          <p:cNvPicPr>
            <a:picLocks noChangeAspect="1"/>
          </p:cNvPicPr>
          <p:nvPr/>
        </p:nvPicPr>
        <p:blipFill>
          <a:blip r:embed="rId3"/>
          <a:stretch>
            <a:fillRect/>
          </a:stretch>
        </p:blipFill>
        <p:spPr>
          <a:xfrm>
            <a:off x="3324690" y="679716"/>
            <a:ext cx="2854165" cy="1807452"/>
          </a:xfrm>
          <a:prstGeom prst="rect">
            <a:avLst/>
          </a:prstGeom>
        </p:spPr>
      </p:pic>
    </p:spTree>
    <p:extLst>
      <p:ext uri="{BB962C8B-B14F-4D97-AF65-F5344CB8AC3E}">
        <p14:creationId xmlns:p14="http://schemas.microsoft.com/office/powerpoint/2010/main" val="42839374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529B7D59-999C-43A6-9EC7-74961208BDE8}"/>
              </a:ext>
            </a:extLst>
          </p:cNvPr>
          <p:cNvPicPr>
            <a:picLocks noChangeAspect="1"/>
          </p:cNvPicPr>
          <p:nvPr/>
        </p:nvPicPr>
        <p:blipFill>
          <a:blip r:embed="rId2"/>
          <a:stretch>
            <a:fillRect/>
          </a:stretch>
        </p:blipFill>
        <p:spPr>
          <a:xfrm>
            <a:off x="576023" y="784790"/>
            <a:ext cx="2105834" cy="2399419"/>
          </a:xfrm>
          <a:prstGeom prst="rect">
            <a:avLst/>
          </a:prstGeom>
        </p:spPr>
      </p:pic>
      <p:sp>
        <p:nvSpPr>
          <p:cNvPr id="6" name="矩形 5">
            <a:extLst>
              <a:ext uri="{FF2B5EF4-FFF2-40B4-BE49-F238E27FC236}">
                <a16:creationId xmlns:a16="http://schemas.microsoft.com/office/drawing/2014/main" id="{E31D683F-9E57-4CDE-996E-09E544EACFD8}"/>
              </a:ext>
            </a:extLst>
          </p:cNvPr>
          <p:cNvSpPr/>
          <p:nvPr/>
        </p:nvSpPr>
        <p:spPr>
          <a:xfrm>
            <a:off x="330531" y="274438"/>
            <a:ext cx="8060076" cy="369332"/>
          </a:xfrm>
          <a:prstGeom prst="rect">
            <a:avLst/>
          </a:prstGeom>
        </p:spPr>
        <p:txBody>
          <a:bodyPr wrap="square">
            <a:spAutoFit/>
          </a:bodyPr>
          <a:lstStyle/>
          <a:p>
            <a:pPr marL="444500" indent="-444500"/>
            <a:r>
              <a:rPr lang="en-US" altLang="zh-TW" sz="1800" dirty="0">
                <a:latin typeface="Calibri" panose="020F0502020204030204" pitchFamily="34" charset="0"/>
                <a:cs typeface="Calibri" panose="020F0502020204030204" pitchFamily="34" charset="0"/>
              </a:rPr>
              <a:t>5.3 </a:t>
            </a:r>
            <a:r>
              <a:rPr lang="en-US" altLang="zh-TW" sz="1800" b="1" dirty="0">
                <a:latin typeface="Calibri" panose="020F0502020204030204" pitchFamily="34" charset="0"/>
                <a:cs typeface="Calibri" panose="020F0502020204030204" pitchFamily="34" charset="0"/>
              </a:rPr>
              <a:t>Randomly select</a:t>
            </a:r>
            <a:r>
              <a:rPr lang="en-US" altLang="zh-TW" sz="1800" dirty="0">
                <a:latin typeface="Calibri" panose="020F0502020204030204" pitchFamily="34" charset="0"/>
                <a:cs typeface="Calibri" panose="020F0502020204030204" pitchFamily="34" charset="0"/>
              </a:rPr>
              <a:t> a picture from the test set and mark its predicted category.(</a:t>
            </a:r>
            <a:r>
              <a:rPr lang="en-US" altLang="zh-TW" sz="1800" b="1" dirty="0">
                <a:latin typeface="Calibri" panose="020F0502020204030204" pitchFamily="34" charset="0"/>
                <a:cs typeface="Calibri" panose="020F0502020204030204" pitchFamily="34" charset="0"/>
              </a:rPr>
              <a:t>5%</a:t>
            </a:r>
            <a:r>
              <a:rPr lang="en-US" altLang="zh-TW" sz="1800" dirty="0">
                <a:latin typeface="Calibri" panose="020F0502020204030204" pitchFamily="34" charset="0"/>
                <a:cs typeface="Calibri" panose="020F0502020204030204" pitchFamily="34" charset="0"/>
              </a:rPr>
              <a:t>)</a:t>
            </a:r>
          </a:p>
        </p:txBody>
      </p:sp>
      <p:pic>
        <p:nvPicPr>
          <p:cNvPr id="7" name="圖片 6">
            <a:extLst>
              <a:ext uri="{FF2B5EF4-FFF2-40B4-BE49-F238E27FC236}">
                <a16:creationId xmlns:a16="http://schemas.microsoft.com/office/drawing/2014/main" id="{D211A25C-3F99-4080-A3C0-E955638690CF}"/>
              </a:ext>
            </a:extLst>
          </p:cNvPr>
          <p:cNvPicPr>
            <a:picLocks noChangeAspect="1"/>
          </p:cNvPicPr>
          <p:nvPr/>
        </p:nvPicPr>
        <p:blipFill rotWithShape="1">
          <a:blip r:embed="rId2"/>
          <a:srcRect l="37161" t="516" r="34054" b="88349"/>
          <a:stretch/>
        </p:blipFill>
        <p:spPr>
          <a:xfrm>
            <a:off x="3096299" y="681297"/>
            <a:ext cx="2736192" cy="1205780"/>
          </a:xfrm>
          <a:prstGeom prst="rect">
            <a:avLst/>
          </a:prstGeom>
        </p:spPr>
      </p:pic>
      <p:sp>
        <p:nvSpPr>
          <p:cNvPr id="8" name="矩形 7">
            <a:extLst>
              <a:ext uri="{FF2B5EF4-FFF2-40B4-BE49-F238E27FC236}">
                <a16:creationId xmlns:a16="http://schemas.microsoft.com/office/drawing/2014/main" id="{14F6DE3E-D119-4417-8A68-9E9DE2337C9C}"/>
              </a:ext>
            </a:extLst>
          </p:cNvPr>
          <p:cNvSpPr/>
          <p:nvPr/>
        </p:nvSpPr>
        <p:spPr>
          <a:xfrm>
            <a:off x="1392817" y="764648"/>
            <a:ext cx="508571" cy="303088"/>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zh-TW" altLang="en-US"/>
          </a:p>
        </p:txBody>
      </p:sp>
      <p:sp>
        <p:nvSpPr>
          <p:cNvPr id="9" name="矩形 8">
            <a:extLst>
              <a:ext uri="{FF2B5EF4-FFF2-40B4-BE49-F238E27FC236}">
                <a16:creationId xmlns:a16="http://schemas.microsoft.com/office/drawing/2014/main" id="{91B58228-2869-4273-9964-60C80AE02E84}"/>
              </a:ext>
            </a:extLst>
          </p:cNvPr>
          <p:cNvSpPr/>
          <p:nvPr/>
        </p:nvSpPr>
        <p:spPr>
          <a:xfrm>
            <a:off x="3106572" y="1034041"/>
            <a:ext cx="2725919" cy="853036"/>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zh-TW" altLang="en-US"/>
          </a:p>
        </p:txBody>
      </p:sp>
      <p:cxnSp>
        <p:nvCxnSpPr>
          <p:cNvPr id="11" name="直線接點 10">
            <a:extLst>
              <a:ext uri="{FF2B5EF4-FFF2-40B4-BE49-F238E27FC236}">
                <a16:creationId xmlns:a16="http://schemas.microsoft.com/office/drawing/2014/main" id="{F09F751C-28F1-4A12-918C-DB3AF87FF925}"/>
              </a:ext>
            </a:extLst>
          </p:cNvPr>
          <p:cNvCxnSpPr>
            <a:cxnSpLocks/>
          </p:cNvCxnSpPr>
          <p:nvPr/>
        </p:nvCxnSpPr>
        <p:spPr>
          <a:xfrm>
            <a:off x="1885977" y="774923"/>
            <a:ext cx="3946514" cy="244731"/>
          </a:xfrm>
          <a:prstGeom prst="line">
            <a:avLst/>
          </a:prstGeom>
        </p:spPr>
        <p:style>
          <a:lnRef idx="1">
            <a:schemeClr val="accent2"/>
          </a:lnRef>
          <a:fillRef idx="0">
            <a:schemeClr val="accent2"/>
          </a:fillRef>
          <a:effectRef idx="0">
            <a:schemeClr val="accent2"/>
          </a:effectRef>
          <a:fontRef idx="minor">
            <a:schemeClr val="tx1"/>
          </a:fontRef>
        </p:style>
      </p:cxnSp>
      <p:cxnSp>
        <p:nvCxnSpPr>
          <p:cNvPr id="13" name="直線接點 12">
            <a:extLst>
              <a:ext uri="{FF2B5EF4-FFF2-40B4-BE49-F238E27FC236}">
                <a16:creationId xmlns:a16="http://schemas.microsoft.com/office/drawing/2014/main" id="{186683A2-5E5C-4498-AE5B-6AC0A6216F46}"/>
              </a:ext>
            </a:extLst>
          </p:cNvPr>
          <p:cNvCxnSpPr>
            <a:cxnSpLocks/>
          </p:cNvCxnSpPr>
          <p:nvPr/>
        </p:nvCxnSpPr>
        <p:spPr>
          <a:xfrm>
            <a:off x="1372269" y="1067736"/>
            <a:ext cx="1734303" cy="814848"/>
          </a:xfrm>
          <a:prstGeom prst="line">
            <a:avLst/>
          </a:prstGeom>
        </p:spPr>
        <p:style>
          <a:lnRef idx="1">
            <a:schemeClr val="accent2"/>
          </a:lnRef>
          <a:fillRef idx="0">
            <a:schemeClr val="accent2"/>
          </a:fillRef>
          <a:effectRef idx="0">
            <a:schemeClr val="accent2"/>
          </a:effectRef>
          <a:fontRef idx="minor">
            <a:schemeClr val="tx1"/>
          </a:fontRef>
        </p:style>
      </p:cxnSp>
      <p:sp>
        <p:nvSpPr>
          <p:cNvPr id="15" name="矩形 14">
            <a:extLst>
              <a:ext uri="{FF2B5EF4-FFF2-40B4-BE49-F238E27FC236}">
                <a16:creationId xmlns:a16="http://schemas.microsoft.com/office/drawing/2014/main" id="{14082DB3-8A81-409B-80C7-D2A93A9CD98A}"/>
              </a:ext>
            </a:extLst>
          </p:cNvPr>
          <p:cNvSpPr/>
          <p:nvPr/>
        </p:nvSpPr>
        <p:spPr>
          <a:xfrm>
            <a:off x="2246146" y="3144836"/>
            <a:ext cx="2922595" cy="307777"/>
          </a:xfrm>
          <a:prstGeom prst="rect">
            <a:avLst/>
          </a:prstGeom>
        </p:spPr>
        <p:txBody>
          <a:bodyPr wrap="none">
            <a:spAutoFit/>
          </a:bodyPr>
          <a:lstStyle/>
          <a:p>
            <a:r>
              <a:rPr lang="en-US" altLang="zh-TW" b="1" i="1" dirty="0"/>
              <a:t>Fig. </a:t>
            </a:r>
            <a:r>
              <a:rPr lang="zh-TW" altLang="en-US" i="1" dirty="0"/>
              <a:t>Classification display example</a:t>
            </a:r>
          </a:p>
        </p:txBody>
      </p:sp>
      <p:sp>
        <p:nvSpPr>
          <p:cNvPr id="16" name="矩形 15">
            <a:extLst>
              <a:ext uri="{FF2B5EF4-FFF2-40B4-BE49-F238E27FC236}">
                <a16:creationId xmlns:a16="http://schemas.microsoft.com/office/drawing/2014/main" id="{B3D56623-E554-4F0C-8E18-D272456F975A}"/>
              </a:ext>
            </a:extLst>
          </p:cNvPr>
          <p:cNvSpPr/>
          <p:nvPr/>
        </p:nvSpPr>
        <p:spPr>
          <a:xfrm>
            <a:off x="514096" y="3884660"/>
            <a:ext cx="8353552" cy="1077218"/>
          </a:xfrm>
          <a:prstGeom prst="rect">
            <a:avLst/>
          </a:prstGeom>
        </p:spPr>
        <p:txBody>
          <a:bodyPr wrap="square">
            <a:spAutoFit/>
          </a:bodyPr>
          <a:lstStyle/>
          <a:p>
            <a:pPr marL="268288" indent="-268288"/>
            <a:r>
              <a:rPr lang="en-US" altLang="zh-TW" sz="1600" dirty="0"/>
              <a:t>5.4 Train another model with Random-Erasing or any other data augmentation method. </a:t>
            </a:r>
            <a:r>
              <a:rPr lang="en-US" altLang="zh-TW" sz="1600" b="1" dirty="0"/>
              <a:t>W</a:t>
            </a:r>
            <a:r>
              <a:rPr lang="zh-TW" altLang="en-US" sz="1600" b="1" dirty="0"/>
              <a:t>rite the code </a:t>
            </a:r>
            <a:r>
              <a:rPr lang="en-US" altLang="zh-TW" sz="1600" b="1" dirty="0"/>
              <a:t>of your augmentation method(</a:t>
            </a:r>
            <a:r>
              <a:rPr lang="en-US" altLang="zh-CN" sz="1600" b="1" dirty="0"/>
              <a:t>3</a:t>
            </a:r>
            <a:r>
              <a:rPr lang="en-US" altLang="zh-TW" sz="1600" b="1" dirty="0"/>
              <a:t>%)</a:t>
            </a:r>
            <a:r>
              <a:rPr lang="zh-TW" altLang="en-US" sz="1600" b="1" dirty="0"/>
              <a:t> </a:t>
            </a:r>
            <a:r>
              <a:rPr lang="zh-TW" altLang="en-US" sz="1600" dirty="0"/>
              <a:t>and </a:t>
            </a:r>
            <a:r>
              <a:rPr lang="zh-TW" altLang="en-US" sz="1600" b="1" dirty="0"/>
              <a:t>draw the comparison table </a:t>
            </a:r>
            <a:r>
              <a:rPr lang="en-US" altLang="zh-TW" sz="1600" b="1" dirty="0"/>
              <a:t>of accuracy</a:t>
            </a:r>
            <a:r>
              <a:rPr lang="zh-TW" altLang="en-US" sz="1600" dirty="0"/>
              <a:t>, sav</a:t>
            </a:r>
            <a:r>
              <a:rPr lang="en-US" altLang="zh-TW" sz="1600" dirty="0"/>
              <a:t>e</a:t>
            </a:r>
            <a:r>
              <a:rPr lang="zh-TW" altLang="en-US" sz="1600" dirty="0"/>
              <a:t> it as a picture.</a:t>
            </a:r>
            <a:r>
              <a:rPr lang="en-US" altLang="zh-TW" sz="1600" b="1" dirty="0"/>
              <a:t>(2%)</a:t>
            </a:r>
          </a:p>
          <a:p>
            <a:pPr marL="357188" indent="-357188"/>
            <a:endParaRPr lang="zh-TW" altLang="en-US" sz="1600" dirty="0"/>
          </a:p>
        </p:txBody>
      </p:sp>
      <p:pic>
        <p:nvPicPr>
          <p:cNvPr id="26" name="圖片 25">
            <a:extLst>
              <a:ext uri="{FF2B5EF4-FFF2-40B4-BE49-F238E27FC236}">
                <a16:creationId xmlns:a16="http://schemas.microsoft.com/office/drawing/2014/main" id="{A0251497-3DF3-4FAA-BF46-39E7E2FB65DB}"/>
              </a:ext>
            </a:extLst>
          </p:cNvPr>
          <p:cNvPicPr>
            <a:picLocks noChangeAspect="1"/>
          </p:cNvPicPr>
          <p:nvPr/>
        </p:nvPicPr>
        <p:blipFill>
          <a:blip r:embed="rId3"/>
          <a:stretch>
            <a:fillRect/>
          </a:stretch>
        </p:blipFill>
        <p:spPr>
          <a:xfrm>
            <a:off x="1269577" y="4699508"/>
            <a:ext cx="3429727" cy="755151"/>
          </a:xfrm>
          <a:prstGeom prst="rect">
            <a:avLst/>
          </a:prstGeom>
        </p:spPr>
      </p:pic>
      <p:pic>
        <p:nvPicPr>
          <p:cNvPr id="28" name="圖片 27">
            <a:extLst>
              <a:ext uri="{FF2B5EF4-FFF2-40B4-BE49-F238E27FC236}">
                <a16:creationId xmlns:a16="http://schemas.microsoft.com/office/drawing/2014/main" id="{35301244-E06B-4CE0-8AF0-5696D4085B42}"/>
              </a:ext>
            </a:extLst>
          </p:cNvPr>
          <p:cNvPicPr>
            <a:picLocks noChangeAspect="1"/>
          </p:cNvPicPr>
          <p:nvPr/>
        </p:nvPicPr>
        <p:blipFill>
          <a:blip r:embed="rId4"/>
          <a:stretch>
            <a:fillRect/>
          </a:stretch>
        </p:blipFill>
        <p:spPr>
          <a:xfrm>
            <a:off x="1278524" y="5459631"/>
            <a:ext cx="3420780" cy="737815"/>
          </a:xfrm>
          <a:prstGeom prst="rect">
            <a:avLst/>
          </a:prstGeom>
        </p:spPr>
      </p:pic>
      <p:pic>
        <p:nvPicPr>
          <p:cNvPr id="32" name="圖片 31">
            <a:extLst>
              <a:ext uri="{FF2B5EF4-FFF2-40B4-BE49-F238E27FC236}">
                <a16:creationId xmlns:a16="http://schemas.microsoft.com/office/drawing/2014/main" id="{90DF44D9-E962-41F4-A1A9-EA781B24E689}"/>
              </a:ext>
            </a:extLst>
          </p:cNvPr>
          <p:cNvPicPr>
            <a:picLocks noChangeAspect="1"/>
          </p:cNvPicPr>
          <p:nvPr/>
        </p:nvPicPr>
        <p:blipFill>
          <a:blip r:embed="rId5"/>
          <a:stretch>
            <a:fillRect/>
          </a:stretch>
        </p:blipFill>
        <p:spPr>
          <a:xfrm>
            <a:off x="6558653" y="608603"/>
            <a:ext cx="2385060" cy="3188559"/>
          </a:xfrm>
          <a:prstGeom prst="rect">
            <a:avLst/>
          </a:prstGeom>
        </p:spPr>
      </p:pic>
      <p:sp>
        <p:nvSpPr>
          <p:cNvPr id="33" name="矩形 32">
            <a:extLst>
              <a:ext uri="{FF2B5EF4-FFF2-40B4-BE49-F238E27FC236}">
                <a16:creationId xmlns:a16="http://schemas.microsoft.com/office/drawing/2014/main" id="{A28B8D88-2B31-4010-8D2D-B7A729088C53}"/>
              </a:ext>
            </a:extLst>
          </p:cNvPr>
          <p:cNvSpPr/>
          <p:nvPr/>
        </p:nvSpPr>
        <p:spPr>
          <a:xfrm>
            <a:off x="5751383" y="6231838"/>
            <a:ext cx="2344333" cy="461665"/>
          </a:xfrm>
          <a:prstGeom prst="rect">
            <a:avLst/>
          </a:prstGeom>
        </p:spPr>
        <p:txBody>
          <a:bodyPr wrap="square">
            <a:spAutoFit/>
          </a:bodyPr>
          <a:lstStyle/>
          <a:p>
            <a:r>
              <a:rPr lang="en-US" altLang="zh-TW" sz="1200" b="1" i="1" dirty="0"/>
              <a:t>Fig.</a:t>
            </a:r>
            <a:r>
              <a:rPr lang="en-US" altLang="zh-TW" sz="1200" i="1" dirty="0"/>
              <a:t> Random-Erasing effect</a:t>
            </a:r>
            <a:r>
              <a:rPr lang="zh-TW" altLang="en-US" sz="1200" i="1" dirty="0"/>
              <a:t> comparison example</a:t>
            </a:r>
          </a:p>
        </p:txBody>
      </p:sp>
      <p:sp>
        <p:nvSpPr>
          <p:cNvPr id="34" name="矩形 33">
            <a:extLst>
              <a:ext uri="{FF2B5EF4-FFF2-40B4-BE49-F238E27FC236}">
                <a16:creationId xmlns:a16="http://schemas.microsoft.com/office/drawing/2014/main" id="{CBFB6D8F-716B-456F-89DC-EB07393CCB47}"/>
              </a:ext>
            </a:extLst>
          </p:cNvPr>
          <p:cNvSpPr/>
          <p:nvPr/>
        </p:nvSpPr>
        <p:spPr>
          <a:xfrm>
            <a:off x="120058" y="6298651"/>
            <a:ext cx="3100529" cy="553998"/>
          </a:xfrm>
          <a:prstGeom prst="rect">
            <a:avLst/>
          </a:prstGeom>
        </p:spPr>
        <p:txBody>
          <a:bodyPr wrap="none">
            <a:spAutoFit/>
          </a:bodyPr>
          <a:lstStyle/>
          <a:p>
            <a:r>
              <a:rPr lang="en-US" altLang="zh-TW" sz="1600" dirty="0">
                <a:latin typeface="Calibri" panose="020F0502020204030204" pitchFamily="34" charset="0"/>
                <a:cs typeface="Calibri" panose="020F0502020204030204" pitchFamily="34" charset="0"/>
              </a:rPr>
              <a:t>R. Reference</a:t>
            </a:r>
          </a:p>
          <a:p>
            <a:r>
              <a:rPr lang="en-US" altLang="zh-TW" dirty="0">
                <a:hlinkClick r:id="rId6"/>
              </a:rPr>
              <a:t>Random Erasing Data Augmentation</a:t>
            </a:r>
            <a:endParaRPr lang="zh-TW" altLang="en-US" dirty="0"/>
          </a:p>
        </p:txBody>
      </p:sp>
      <p:sp>
        <p:nvSpPr>
          <p:cNvPr id="35" name="矩形 34">
            <a:extLst>
              <a:ext uri="{FF2B5EF4-FFF2-40B4-BE49-F238E27FC236}">
                <a16:creationId xmlns:a16="http://schemas.microsoft.com/office/drawing/2014/main" id="{DADA21A4-AC55-404B-8D42-327B98624C86}"/>
              </a:ext>
            </a:extLst>
          </p:cNvPr>
          <p:cNvSpPr/>
          <p:nvPr/>
        </p:nvSpPr>
        <p:spPr>
          <a:xfrm>
            <a:off x="1380289" y="6207057"/>
            <a:ext cx="3259226" cy="276999"/>
          </a:xfrm>
          <a:prstGeom prst="rect">
            <a:avLst/>
          </a:prstGeom>
        </p:spPr>
        <p:txBody>
          <a:bodyPr wrap="none">
            <a:spAutoFit/>
          </a:bodyPr>
          <a:lstStyle/>
          <a:p>
            <a:r>
              <a:rPr lang="en-US" altLang="zh-TW" sz="1200" b="1" i="1" dirty="0"/>
              <a:t>Fig.</a:t>
            </a:r>
            <a:r>
              <a:rPr lang="en-US" altLang="zh-TW" sz="1200" i="1" dirty="0"/>
              <a:t> </a:t>
            </a:r>
            <a:r>
              <a:rPr lang="zh-TW" altLang="en-US" sz="1200" i="1" dirty="0"/>
              <a:t>Examples of the use of Random-Erasing</a:t>
            </a:r>
          </a:p>
        </p:txBody>
      </p:sp>
      <p:sp>
        <p:nvSpPr>
          <p:cNvPr id="36" name="矩形 35">
            <a:extLst>
              <a:ext uri="{FF2B5EF4-FFF2-40B4-BE49-F238E27FC236}">
                <a16:creationId xmlns:a16="http://schemas.microsoft.com/office/drawing/2014/main" id="{2FBD48E3-9D33-4B80-9F43-C9C4EA89D579}"/>
              </a:ext>
            </a:extLst>
          </p:cNvPr>
          <p:cNvSpPr/>
          <p:nvPr/>
        </p:nvSpPr>
        <p:spPr>
          <a:xfrm>
            <a:off x="7751183" y="3277943"/>
            <a:ext cx="1488692" cy="461665"/>
          </a:xfrm>
          <a:prstGeom prst="rect">
            <a:avLst/>
          </a:prstGeom>
        </p:spPr>
        <p:txBody>
          <a:bodyPr wrap="square">
            <a:spAutoFit/>
          </a:bodyPr>
          <a:lstStyle/>
          <a:p>
            <a:r>
              <a:rPr lang="en-US" altLang="zh-TW" sz="1200" b="1" i="1" dirty="0"/>
              <a:t>Fig.</a:t>
            </a:r>
            <a:r>
              <a:rPr lang="en-US" altLang="zh-TW" sz="1200" i="1" dirty="0"/>
              <a:t> Random-Erasing algorithm</a:t>
            </a:r>
            <a:endParaRPr lang="zh-TW" altLang="en-US" sz="1200" i="1" dirty="0"/>
          </a:p>
        </p:txBody>
      </p:sp>
      <p:graphicFrame>
        <p:nvGraphicFramePr>
          <p:cNvPr id="37" name="圖表 36">
            <a:extLst>
              <a:ext uri="{FF2B5EF4-FFF2-40B4-BE49-F238E27FC236}">
                <a16:creationId xmlns:a16="http://schemas.microsoft.com/office/drawing/2014/main" id="{CA1863C9-4BC3-4A2E-A833-4391AF9C8586}"/>
              </a:ext>
            </a:extLst>
          </p:cNvPr>
          <p:cNvGraphicFramePr>
            <a:graphicFrameLocks/>
          </p:cNvGraphicFramePr>
          <p:nvPr/>
        </p:nvGraphicFramePr>
        <p:xfrm>
          <a:off x="5241623" y="4538453"/>
          <a:ext cx="3113024" cy="1710944"/>
        </p:xfrm>
        <a:graphic>
          <a:graphicData uri="http://schemas.openxmlformats.org/drawingml/2006/chart">
            <c:chart xmlns:c="http://schemas.openxmlformats.org/drawingml/2006/chart" xmlns:r="http://schemas.openxmlformats.org/officeDocument/2006/relationships" r:id="rId7"/>
          </a:graphicData>
        </a:graphic>
      </p:graphicFrame>
      <p:sp>
        <p:nvSpPr>
          <p:cNvPr id="38" name="文字方塊 37">
            <a:extLst>
              <a:ext uri="{FF2B5EF4-FFF2-40B4-BE49-F238E27FC236}">
                <a16:creationId xmlns:a16="http://schemas.microsoft.com/office/drawing/2014/main" id="{4C6410E0-85F9-4874-82C7-6A04DF839ABD}"/>
              </a:ext>
            </a:extLst>
          </p:cNvPr>
          <p:cNvSpPr txBox="1"/>
          <p:nvPr/>
        </p:nvSpPr>
        <p:spPr>
          <a:xfrm rot="16200000">
            <a:off x="4559926" y="5263120"/>
            <a:ext cx="965228" cy="261610"/>
          </a:xfrm>
          <a:prstGeom prst="rect">
            <a:avLst/>
          </a:prstGeom>
          <a:noFill/>
        </p:spPr>
        <p:txBody>
          <a:bodyPr wrap="square" rtlCol="0">
            <a:spAutoFit/>
          </a:bodyPr>
          <a:lstStyle/>
          <a:p>
            <a:r>
              <a:rPr lang="en-US" altLang="zh-TW" sz="1100" dirty="0">
                <a:solidFill>
                  <a:schemeClr val="tx1">
                    <a:lumMod val="65000"/>
                    <a:lumOff val="35000"/>
                  </a:schemeClr>
                </a:solidFill>
              </a:rPr>
              <a:t>Accuracy</a:t>
            </a:r>
            <a:endParaRPr lang="zh-TW" altLang="en-US" sz="1100" dirty="0">
              <a:solidFill>
                <a:schemeClr val="tx1">
                  <a:lumMod val="65000"/>
                  <a:lumOff val="35000"/>
                </a:schemeClr>
              </a:solidFill>
            </a:endParaRPr>
          </a:p>
        </p:txBody>
      </p:sp>
    </p:spTree>
    <p:extLst>
      <p:ext uri="{BB962C8B-B14F-4D97-AF65-F5344CB8AC3E}">
        <p14:creationId xmlns:p14="http://schemas.microsoft.com/office/powerpoint/2010/main" val="1469709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0" y="50334"/>
            <a:ext cx="7886700" cy="582300"/>
          </a:xfrm>
          <a:prstGeom prst="rect">
            <a:avLst/>
          </a:prstGeom>
          <a:noFill/>
          <a:ln>
            <a:noFill/>
          </a:ln>
        </p:spPr>
        <p:txBody>
          <a:bodyPr spcFirstLastPara="1" wrap="square" lIns="68550" tIns="34275" rIns="68550" bIns="34275" anchor="ctr" anchorCtr="0">
            <a:noAutofit/>
          </a:bodyPr>
          <a:lstStyle/>
          <a:p>
            <a:pPr marL="0" lvl="0" indent="0" algn="l" rtl="0">
              <a:lnSpc>
                <a:spcPct val="90000"/>
              </a:lnSpc>
              <a:spcBef>
                <a:spcPts val="0"/>
              </a:spcBef>
              <a:spcAft>
                <a:spcPts val="0"/>
              </a:spcAft>
              <a:buClr>
                <a:schemeClr val="dk1"/>
              </a:buClr>
              <a:buSzPts val="700"/>
              <a:buFont typeface="Arial"/>
              <a:buNone/>
            </a:pPr>
            <a:r>
              <a:rPr lang="en-US" sz="2800" b="1" dirty="0">
                <a:latin typeface="Arial"/>
                <a:ea typeface="Arial"/>
                <a:cs typeface="Arial"/>
                <a:sym typeface="Arial"/>
              </a:rPr>
              <a:t>Notice (1/2)</a:t>
            </a:r>
            <a:endParaRPr dirty="0"/>
          </a:p>
        </p:txBody>
      </p:sp>
      <p:sp>
        <p:nvSpPr>
          <p:cNvPr id="95" name="Google Shape;95;p14"/>
          <p:cNvSpPr txBox="1">
            <a:spLocks noGrp="1"/>
          </p:cNvSpPr>
          <p:nvPr>
            <p:ph type="body" idx="1"/>
          </p:nvPr>
        </p:nvSpPr>
        <p:spPr>
          <a:xfrm>
            <a:off x="73177" y="776267"/>
            <a:ext cx="9070825" cy="5641471"/>
          </a:xfrm>
          <a:prstGeom prst="rect">
            <a:avLst/>
          </a:prstGeom>
          <a:noFill/>
          <a:ln>
            <a:noFill/>
          </a:ln>
        </p:spPr>
        <p:txBody>
          <a:bodyPr spcFirstLastPara="1" wrap="square" lIns="91425" tIns="45700" rIns="91425" bIns="45700" anchor="t" anchorCtr="0">
            <a:noAutofit/>
          </a:bodyPr>
          <a:lstStyle/>
          <a:p>
            <a:pPr marL="228600" lvl="0" indent="-228600" algn="l" rtl="0">
              <a:lnSpc>
                <a:spcPct val="70000"/>
              </a:lnSpc>
              <a:spcBef>
                <a:spcPts val="0"/>
              </a:spcBef>
              <a:spcAft>
                <a:spcPts val="0"/>
              </a:spcAft>
              <a:buClr>
                <a:schemeClr val="dk1"/>
              </a:buClr>
              <a:buSzPts val="2590"/>
              <a:buChar char="•"/>
            </a:pPr>
            <a:r>
              <a:rPr lang="en-US" sz="2590" dirty="0"/>
              <a:t>Copying homework is strictly prohibited!! </a:t>
            </a:r>
            <a:r>
              <a:rPr lang="en-US" sz="2590" dirty="0">
                <a:solidFill>
                  <a:srgbClr val="FF0000"/>
                </a:solidFill>
              </a:rPr>
              <a:t>Penalty: Grade will be zero for both persons!!</a:t>
            </a:r>
            <a:endParaRPr dirty="0"/>
          </a:p>
          <a:p>
            <a:pPr marL="228600" lvl="0" indent="-228600" algn="l" rtl="0">
              <a:lnSpc>
                <a:spcPct val="70000"/>
              </a:lnSpc>
              <a:spcBef>
                <a:spcPts val="1000"/>
              </a:spcBef>
              <a:spcAft>
                <a:spcPts val="0"/>
              </a:spcAft>
              <a:buClr>
                <a:schemeClr val="dk1"/>
              </a:buClr>
              <a:buSzPts val="2590"/>
              <a:buChar char="•"/>
            </a:pPr>
            <a:r>
              <a:rPr lang="en-US" sz="2590" dirty="0"/>
              <a:t>If the code can’t run, you can come to our Lab within one week and show that your programming can work. Otherwise you will get zero!!</a:t>
            </a:r>
            <a:endParaRPr dirty="0"/>
          </a:p>
          <a:p>
            <a:pPr marL="228600" lvl="0" indent="-228600">
              <a:lnSpc>
                <a:spcPct val="70000"/>
              </a:lnSpc>
              <a:buSzPts val="2590"/>
            </a:pPr>
            <a:r>
              <a:rPr lang="en-US" sz="2590" dirty="0"/>
              <a:t>Due date =&gt; </a:t>
            </a:r>
            <a:r>
              <a:rPr lang="en-US" altLang="zh-TW" sz="2400" dirty="0">
                <a:solidFill>
                  <a:srgbClr val="FF0000"/>
                </a:solidFill>
              </a:rPr>
              <a:t>Midnight</a:t>
            </a:r>
            <a:r>
              <a:rPr lang="zh-TW" altLang="en-US" sz="2400" dirty="0">
                <a:solidFill>
                  <a:srgbClr val="FF0000"/>
                </a:solidFill>
              </a:rPr>
              <a:t> </a:t>
            </a:r>
            <a:r>
              <a:rPr lang="en-US" altLang="zh-TW" sz="2400" dirty="0">
                <a:solidFill>
                  <a:srgbClr val="FF0000"/>
                </a:solidFill>
              </a:rPr>
              <a:t>23:59:59</a:t>
            </a:r>
            <a:r>
              <a:rPr lang="zh-TW" altLang="en-US" sz="2400" dirty="0">
                <a:solidFill>
                  <a:srgbClr val="FF0000"/>
                </a:solidFill>
              </a:rPr>
              <a:t> </a:t>
            </a:r>
            <a:r>
              <a:rPr lang="en-US" altLang="zh-TW" sz="2400" dirty="0">
                <a:solidFill>
                  <a:srgbClr val="FF0000"/>
                </a:solidFill>
              </a:rPr>
              <a:t>on 2021/12/26 (Sun.)</a:t>
            </a:r>
            <a:endParaRPr dirty="0"/>
          </a:p>
          <a:p>
            <a:pPr marL="685800" lvl="1" indent="-228600" algn="l" rtl="0">
              <a:lnSpc>
                <a:spcPct val="70000"/>
              </a:lnSpc>
              <a:spcBef>
                <a:spcPts val="500"/>
              </a:spcBef>
              <a:spcAft>
                <a:spcPts val="0"/>
              </a:spcAft>
              <a:buClr>
                <a:schemeClr val="dk1"/>
              </a:buClr>
              <a:buSzPts val="2220"/>
              <a:buChar char="•"/>
            </a:pPr>
            <a:r>
              <a:rPr lang="en-US" sz="2220" dirty="0"/>
              <a:t>No delay. If you submit homework after deadline, you will get 0.</a:t>
            </a:r>
            <a:endParaRPr dirty="0"/>
          </a:p>
          <a:p>
            <a:pPr marL="228600" lvl="0" indent="-228600" algn="l" rtl="0">
              <a:lnSpc>
                <a:spcPct val="70000"/>
              </a:lnSpc>
              <a:spcBef>
                <a:spcPts val="1000"/>
              </a:spcBef>
              <a:spcAft>
                <a:spcPts val="0"/>
              </a:spcAft>
              <a:buClr>
                <a:schemeClr val="dk1"/>
              </a:buClr>
              <a:buSzPts val="2590"/>
              <a:buChar char="•"/>
            </a:pPr>
            <a:r>
              <a:rPr lang="en-US" sz="2590" dirty="0"/>
              <a:t>Upload to =&gt; </a:t>
            </a:r>
            <a:r>
              <a:rPr lang="en-US" sz="2590" dirty="0">
                <a:solidFill>
                  <a:srgbClr val="0070C0"/>
                </a:solidFill>
              </a:rPr>
              <a:t>140.116.154.1 -&gt; Upload/Homework/Hw2</a:t>
            </a:r>
            <a:endParaRPr sz="2590" dirty="0">
              <a:solidFill>
                <a:srgbClr val="FF0000"/>
              </a:solidFill>
            </a:endParaRPr>
          </a:p>
          <a:p>
            <a:pPr marL="685800" lvl="1" indent="-228600" algn="l" rtl="0">
              <a:lnSpc>
                <a:spcPct val="70000"/>
              </a:lnSpc>
              <a:spcBef>
                <a:spcPts val="500"/>
              </a:spcBef>
              <a:spcAft>
                <a:spcPts val="0"/>
              </a:spcAft>
              <a:buClr>
                <a:srgbClr val="0070C0"/>
              </a:buClr>
              <a:buSzPts val="2220"/>
              <a:buChar char="•"/>
            </a:pPr>
            <a:r>
              <a:rPr lang="en-US" sz="2220" dirty="0">
                <a:solidFill>
                  <a:srgbClr val="0070C0"/>
                </a:solidFill>
              </a:rPr>
              <a:t>User ID: opencvdl2021 	Password: opencvdl2021</a:t>
            </a:r>
            <a:endParaRPr sz="2220" dirty="0">
              <a:solidFill>
                <a:srgbClr val="0070C0"/>
              </a:solidFill>
            </a:endParaRPr>
          </a:p>
          <a:p>
            <a:pPr marL="228600" lvl="0" indent="-228600" algn="l" rtl="0">
              <a:lnSpc>
                <a:spcPct val="70000"/>
              </a:lnSpc>
              <a:spcBef>
                <a:spcPts val="1000"/>
              </a:spcBef>
              <a:spcAft>
                <a:spcPts val="0"/>
              </a:spcAft>
              <a:buClr>
                <a:schemeClr val="dk1"/>
              </a:buClr>
              <a:buSzPts val="2590"/>
              <a:buChar char="•"/>
            </a:pPr>
            <a:r>
              <a:rPr lang="en-US" sz="2590" dirty="0"/>
              <a:t>Format</a:t>
            </a:r>
            <a:endParaRPr dirty="0"/>
          </a:p>
          <a:p>
            <a:pPr marL="685800" lvl="1" indent="-228600" algn="l" rtl="0">
              <a:lnSpc>
                <a:spcPct val="70000"/>
              </a:lnSpc>
              <a:spcBef>
                <a:spcPts val="500"/>
              </a:spcBef>
              <a:spcAft>
                <a:spcPts val="0"/>
              </a:spcAft>
              <a:buClr>
                <a:schemeClr val="dk1"/>
              </a:buClr>
              <a:buSzPts val="2220"/>
              <a:buChar char="•"/>
            </a:pPr>
            <a:r>
              <a:rPr lang="en-US" sz="2220" dirty="0"/>
              <a:t>Filename: Hw2_StudentID_Name_Version.rar</a:t>
            </a:r>
            <a:endParaRPr dirty="0"/>
          </a:p>
          <a:p>
            <a:pPr marL="2514600" lvl="5" indent="-185738" algn="l" rtl="0">
              <a:lnSpc>
                <a:spcPct val="70000"/>
              </a:lnSpc>
              <a:spcBef>
                <a:spcPts val="500"/>
              </a:spcBef>
              <a:spcAft>
                <a:spcPts val="0"/>
              </a:spcAft>
              <a:buClr>
                <a:schemeClr val="dk1"/>
              </a:buClr>
              <a:buSzPts val="1665"/>
              <a:buChar char="•"/>
            </a:pPr>
            <a:r>
              <a:rPr lang="en-US" sz="1665" dirty="0"/>
              <a:t>Ex: Hw2_F71234567_林小明_v1.rar</a:t>
            </a:r>
            <a:endParaRPr dirty="0"/>
          </a:p>
          <a:p>
            <a:pPr marL="2514600" lvl="5" indent="-185738" algn="l" rtl="0">
              <a:lnSpc>
                <a:spcPct val="70000"/>
              </a:lnSpc>
              <a:spcBef>
                <a:spcPts val="500"/>
              </a:spcBef>
              <a:spcAft>
                <a:spcPts val="0"/>
              </a:spcAft>
              <a:buClr>
                <a:schemeClr val="dk1"/>
              </a:buClr>
              <a:buSzPts val="1665"/>
              <a:buChar char="•"/>
            </a:pPr>
            <a:r>
              <a:rPr lang="en-US" sz="1665" dirty="0"/>
              <a:t>If you want to update your file, you should update your version to be v2, ex: Hw2_F71234567_林小明_v2.rar</a:t>
            </a:r>
            <a:endParaRPr dirty="0"/>
          </a:p>
          <a:p>
            <a:pPr marL="685800" lvl="1" indent="-228600" algn="l" rtl="0">
              <a:lnSpc>
                <a:spcPct val="70000"/>
              </a:lnSpc>
              <a:spcBef>
                <a:spcPts val="500"/>
              </a:spcBef>
              <a:spcAft>
                <a:spcPts val="0"/>
              </a:spcAft>
              <a:buClr>
                <a:schemeClr val="dk1"/>
              </a:buClr>
              <a:buSzPts val="2220"/>
              <a:buChar char="•"/>
            </a:pPr>
            <a:r>
              <a:rPr lang="en-US" sz="2220" dirty="0"/>
              <a:t>Content: </a:t>
            </a:r>
            <a:r>
              <a:rPr lang="en-US" sz="2220" dirty="0">
                <a:solidFill>
                  <a:srgbClr val="FF0000"/>
                </a:solidFill>
              </a:rPr>
              <a:t>project folder</a:t>
            </a:r>
            <a:r>
              <a:rPr lang="en-US" sz="2220" dirty="0"/>
              <a:t>*( including the pictures )</a:t>
            </a:r>
            <a:br>
              <a:rPr lang="en-US" sz="2220" dirty="0"/>
            </a:br>
            <a:r>
              <a:rPr lang="en-US" sz="2220" dirty="0"/>
              <a:t>	            *note: remove your “Debug” folder to reduce file size</a:t>
            </a:r>
            <a:endParaRPr dirty="0"/>
          </a:p>
          <a:p>
            <a:pPr marL="228600" lvl="0" indent="-64135" algn="l" rtl="0">
              <a:lnSpc>
                <a:spcPct val="70000"/>
              </a:lnSpc>
              <a:spcBef>
                <a:spcPts val="1000"/>
              </a:spcBef>
              <a:spcAft>
                <a:spcPts val="0"/>
              </a:spcAft>
              <a:buClr>
                <a:schemeClr val="dk1"/>
              </a:buClr>
              <a:buSzPts val="2590"/>
              <a:buNone/>
            </a:pPr>
            <a:endParaRPr sz="2590" dirty="0"/>
          </a:p>
        </p:txBody>
      </p:sp>
      <p:sp>
        <p:nvSpPr>
          <p:cNvPr id="96" name="Google Shape;96;p14"/>
          <p:cNvSpPr txBox="1">
            <a:spLocks noGrp="1"/>
          </p:cNvSpPr>
          <p:nvPr>
            <p:ph type="sldNum" idx="12"/>
          </p:nvPr>
        </p:nvSpPr>
        <p:spPr>
          <a:xfrm>
            <a:off x="7086603" y="6561368"/>
            <a:ext cx="2057399" cy="273844"/>
          </a:xfrm>
          <a:prstGeom prst="rect">
            <a:avLst/>
          </a:prstGeom>
          <a:noFill/>
          <a:ln>
            <a:noFill/>
          </a:ln>
        </p:spPr>
        <p:txBody>
          <a:bodyPr spcFirstLastPara="1" wrap="square" lIns="68550" tIns="34275" rIns="68550" bIns="34275" anchor="ctr" anchorCtr="0">
            <a:noAutofit/>
          </a:bodyPr>
          <a:lstStyle/>
          <a:p>
            <a:pPr marL="0" lvl="0" indent="0" algn="r" rtl="0">
              <a:spcBef>
                <a:spcPts val="0"/>
              </a:spcBef>
              <a:spcAft>
                <a:spcPts val="0"/>
              </a:spcAft>
              <a:buNone/>
            </a:pPr>
            <a:fld id="{00000000-1234-1234-1234-123412341234}" type="slidenum">
              <a:rPr lang="en-US" sz="900">
                <a:solidFill>
                  <a:srgbClr val="888888"/>
                </a:solidFill>
                <a:latin typeface="Calibri"/>
                <a:ea typeface="Calibri"/>
                <a:cs typeface="Calibri"/>
                <a:sym typeface="Calibri"/>
              </a:rPr>
              <a:t>2</a:t>
            </a:fld>
            <a:endParaRPr sz="900">
              <a:solidFill>
                <a:srgbClr val="888888"/>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5"/>
          <p:cNvSpPr txBox="1">
            <a:spLocks noGrp="1"/>
          </p:cNvSpPr>
          <p:nvPr>
            <p:ph type="title"/>
          </p:nvPr>
        </p:nvSpPr>
        <p:spPr>
          <a:xfrm>
            <a:off x="2" y="6551"/>
            <a:ext cx="7886699" cy="605427"/>
          </a:xfrm>
          <a:prstGeom prst="rect">
            <a:avLst/>
          </a:prstGeom>
          <a:noFill/>
          <a:ln>
            <a:noFill/>
          </a:ln>
        </p:spPr>
        <p:txBody>
          <a:bodyPr spcFirstLastPara="1" wrap="square" lIns="68550" tIns="34275" rIns="68550" bIns="34275" anchor="ctr" anchorCtr="0">
            <a:noAutofit/>
          </a:bodyPr>
          <a:lstStyle/>
          <a:p>
            <a:pPr marL="0" lvl="0" indent="0" algn="l" rtl="0">
              <a:lnSpc>
                <a:spcPct val="90000"/>
              </a:lnSpc>
              <a:spcBef>
                <a:spcPts val="0"/>
              </a:spcBef>
              <a:spcAft>
                <a:spcPts val="0"/>
              </a:spcAft>
              <a:buClr>
                <a:schemeClr val="dk1"/>
              </a:buClr>
              <a:buSzPts val="700"/>
              <a:buFont typeface="Arial"/>
              <a:buNone/>
            </a:pPr>
            <a:r>
              <a:rPr lang="en-US" sz="2800" b="1">
                <a:latin typeface="Arial"/>
                <a:ea typeface="Arial"/>
                <a:cs typeface="Arial"/>
                <a:sym typeface="Arial"/>
              </a:rPr>
              <a:t>Notice (2/2)</a:t>
            </a:r>
            <a:endParaRPr sz="2800" b="1">
              <a:solidFill>
                <a:srgbClr val="FF0000"/>
              </a:solidFill>
              <a:latin typeface="Arial"/>
              <a:ea typeface="Arial"/>
              <a:cs typeface="Arial"/>
              <a:sym typeface="Arial"/>
            </a:endParaRPr>
          </a:p>
        </p:txBody>
      </p:sp>
      <p:sp>
        <p:nvSpPr>
          <p:cNvPr id="102" name="Google Shape;102;p15"/>
          <p:cNvSpPr txBox="1">
            <a:spLocks noGrp="1"/>
          </p:cNvSpPr>
          <p:nvPr>
            <p:ph type="sldNum" idx="12"/>
          </p:nvPr>
        </p:nvSpPr>
        <p:spPr>
          <a:xfrm>
            <a:off x="7086603" y="6584156"/>
            <a:ext cx="2057399" cy="273844"/>
          </a:xfrm>
          <a:prstGeom prst="rect">
            <a:avLst/>
          </a:prstGeom>
          <a:noFill/>
          <a:ln>
            <a:noFill/>
          </a:ln>
        </p:spPr>
        <p:txBody>
          <a:bodyPr spcFirstLastPara="1" wrap="square" lIns="68550" tIns="34275" rIns="68550" bIns="34275" anchor="ctr" anchorCtr="0">
            <a:noAutofit/>
          </a:bodyPr>
          <a:lstStyle/>
          <a:p>
            <a:pPr marL="0" lvl="0" indent="0" algn="r" rtl="0">
              <a:spcBef>
                <a:spcPts val="0"/>
              </a:spcBef>
              <a:spcAft>
                <a:spcPts val="0"/>
              </a:spcAft>
              <a:buNone/>
            </a:pPr>
            <a:fld id="{00000000-1234-1234-1234-123412341234}" type="slidenum">
              <a:rPr lang="en-US" sz="900">
                <a:solidFill>
                  <a:srgbClr val="888888"/>
                </a:solidFill>
                <a:latin typeface="Calibri"/>
                <a:ea typeface="Calibri"/>
                <a:cs typeface="Calibri"/>
                <a:sym typeface="Calibri"/>
              </a:rPr>
              <a:t>3</a:t>
            </a:fld>
            <a:endParaRPr sz="900">
              <a:solidFill>
                <a:srgbClr val="888888"/>
              </a:solidFill>
              <a:latin typeface="Calibri"/>
              <a:ea typeface="Calibri"/>
              <a:cs typeface="Calibri"/>
              <a:sym typeface="Calibri"/>
            </a:endParaRPr>
          </a:p>
        </p:txBody>
      </p:sp>
      <p:sp>
        <p:nvSpPr>
          <p:cNvPr id="103" name="Google Shape;103;p15"/>
          <p:cNvSpPr txBox="1"/>
          <p:nvPr/>
        </p:nvSpPr>
        <p:spPr>
          <a:xfrm>
            <a:off x="146852" y="675239"/>
            <a:ext cx="8850299" cy="4508967"/>
          </a:xfrm>
          <a:prstGeom prst="rect">
            <a:avLst/>
          </a:prstGeom>
          <a:noFill/>
          <a:ln>
            <a:noFill/>
          </a:ln>
        </p:spPr>
        <p:txBody>
          <a:bodyPr spcFirstLastPara="1" wrap="square" lIns="91425" tIns="91425" rIns="91425" bIns="91425" anchor="t" anchorCtr="0">
            <a:noAutofit/>
          </a:bodyPr>
          <a:lstStyle/>
          <a:p>
            <a:pPr marL="476250" marR="0" lvl="0" indent="-342900" algn="l" rtl="0">
              <a:lnSpc>
                <a:spcPct val="90000"/>
              </a:lnSpc>
              <a:spcBef>
                <a:spcPts val="0"/>
              </a:spcBef>
              <a:spcAft>
                <a:spcPts val="0"/>
              </a:spcAft>
              <a:buClr>
                <a:schemeClr val="dk1"/>
              </a:buClr>
              <a:buSzPts val="2000"/>
              <a:buFont typeface="Noto Sans Symbols"/>
              <a:buChar char="❑"/>
            </a:pPr>
            <a:r>
              <a:rPr lang="en-US" sz="2000" b="0" i="0" u="none" strike="noStrike" cap="none">
                <a:solidFill>
                  <a:schemeClr val="dk1"/>
                </a:solidFill>
                <a:latin typeface="Arial"/>
                <a:ea typeface="Arial"/>
                <a:cs typeface="Arial"/>
                <a:sym typeface="Arial"/>
              </a:rPr>
              <a:t>Python (recommended)</a:t>
            </a:r>
            <a:endParaRPr/>
          </a:p>
          <a:p>
            <a:pPr marL="742950" marR="0" lvl="1" indent="-285750" algn="l" rtl="0">
              <a:lnSpc>
                <a:spcPct val="90000"/>
              </a:lnSpc>
              <a:spcBef>
                <a:spcPts val="375"/>
              </a:spcBef>
              <a:spcAft>
                <a:spcPts val="0"/>
              </a:spcAft>
              <a:buClr>
                <a:schemeClr val="dk1"/>
              </a:buClr>
              <a:buSzPts val="2000"/>
              <a:buFont typeface="Noto Sans Symbols"/>
              <a:buChar char="▪"/>
            </a:pPr>
            <a:r>
              <a:rPr lang="en-US" sz="2000" b="0" i="0" u="none" strike="noStrike" cap="none">
                <a:solidFill>
                  <a:schemeClr val="dk1"/>
                </a:solidFill>
                <a:latin typeface="Calibri"/>
                <a:ea typeface="Calibri"/>
                <a:cs typeface="Calibri"/>
                <a:sym typeface="Calibri"/>
              </a:rPr>
              <a:t>Python 3.7 (</a:t>
            </a:r>
            <a:r>
              <a:rPr lang="en-US" sz="2000" b="0" i="0" u="sng" strike="noStrike" cap="none">
                <a:solidFill>
                  <a:schemeClr val="hlink"/>
                </a:solidFill>
                <a:latin typeface="Calibri"/>
                <a:ea typeface="Calibri"/>
                <a:cs typeface="Calibri"/>
                <a:sym typeface="Calibri"/>
                <a:hlinkClick r:id="rId3"/>
              </a:rPr>
              <a:t>https://www.python.org/downloads/</a:t>
            </a:r>
            <a:r>
              <a:rPr lang="en-US" sz="2000" b="0" i="0" u="none" strike="noStrike" cap="none">
                <a:solidFill>
                  <a:schemeClr val="dk1"/>
                </a:solidFill>
                <a:latin typeface="Calibri"/>
                <a:ea typeface="Calibri"/>
                <a:cs typeface="Calibri"/>
                <a:sym typeface="Calibri"/>
              </a:rPr>
              <a:t>)</a:t>
            </a:r>
            <a:endParaRPr/>
          </a:p>
          <a:p>
            <a:pPr marL="742950" marR="0" lvl="1" indent="-285750" algn="l" rtl="0">
              <a:lnSpc>
                <a:spcPct val="90000"/>
              </a:lnSpc>
              <a:spcBef>
                <a:spcPts val="375"/>
              </a:spcBef>
              <a:spcAft>
                <a:spcPts val="0"/>
              </a:spcAft>
              <a:buClr>
                <a:schemeClr val="dk1"/>
              </a:buClr>
              <a:buSzPts val="2000"/>
              <a:buFont typeface="Noto Sans Symbols"/>
              <a:buChar char="▪"/>
            </a:pPr>
            <a:r>
              <a:rPr lang="en-US" sz="2000" b="0" i="0" u="none" strike="noStrike" cap="none">
                <a:solidFill>
                  <a:schemeClr val="dk1"/>
                </a:solidFill>
                <a:latin typeface="Calibri"/>
                <a:ea typeface="Calibri"/>
                <a:cs typeface="Calibri"/>
                <a:sym typeface="Calibri"/>
              </a:rPr>
              <a:t>opencv-contrib-python (3.4.2.17)</a:t>
            </a:r>
            <a:endParaRPr/>
          </a:p>
          <a:p>
            <a:pPr marL="742950" marR="0" lvl="1" indent="-285750" algn="l" rtl="0">
              <a:lnSpc>
                <a:spcPct val="90000"/>
              </a:lnSpc>
              <a:spcBef>
                <a:spcPts val="375"/>
              </a:spcBef>
              <a:spcAft>
                <a:spcPts val="0"/>
              </a:spcAft>
              <a:buClr>
                <a:schemeClr val="dk1"/>
              </a:buClr>
              <a:buSzPts val="2000"/>
              <a:buFont typeface="Noto Sans Symbols"/>
              <a:buChar char="▪"/>
            </a:pPr>
            <a:r>
              <a:rPr lang="en-US" sz="2000" b="0" i="0" u="none" strike="noStrike" cap="none">
                <a:solidFill>
                  <a:schemeClr val="dk1"/>
                </a:solidFill>
                <a:latin typeface="Calibri"/>
                <a:ea typeface="Calibri"/>
                <a:cs typeface="Calibri"/>
                <a:sym typeface="Calibri"/>
              </a:rPr>
              <a:t>Matplotlib 3.1.1</a:t>
            </a:r>
            <a:endParaRPr/>
          </a:p>
          <a:p>
            <a:pPr marL="742950" marR="0" lvl="1" indent="-285750" algn="l" rtl="0">
              <a:lnSpc>
                <a:spcPct val="90000"/>
              </a:lnSpc>
              <a:spcBef>
                <a:spcPts val="375"/>
              </a:spcBef>
              <a:spcAft>
                <a:spcPts val="0"/>
              </a:spcAft>
              <a:buClr>
                <a:schemeClr val="dk1"/>
              </a:buClr>
              <a:buSzPts val="2000"/>
              <a:buFont typeface="Noto Sans Symbols"/>
              <a:buChar char="▪"/>
            </a:pPr>
            <a:r>
              <a:rPr lang="en-US" sz="2000" b="0" i="0" u="none" strike="noStrike" cap="none">
                <a:solidFill>
                  <a:schemeClr val="dk1"/>
                </a:solidFill>
                <a:latin typeface="Calibri"/>
                <a:ea typeface="Calibri"/>
                <a:cs typeface="Calibri"/>
                <a:sym typeface="Calibri"/>
              </a:rPr>
              <a:t>UI framework: pyqt5 (5.15.1)</a:t>
            </a:r>
            <a:endParaRPr/>
          </a:p>
          <a:p>
            <a:pPr marL="476250" marR="0" lvl="0" indent="-215900" algn="l" rtl="0">
              <a:lnSpc>
                <a:spcPct val="90000"/>
              </a:lnSpc>
              <a:spcBef>
                <a:spcPts val="750"/>
              </a:spcBef>
              <a:spcAft>
                <a:spcPts val="0"/>
              </a:spcAft>
              <a:buClr>
                <a:schemeClr val="dk1"/>
              </a:buClr>
              <a:buSzPts val="2000"/>
              <a:buFont typeface="Noto Sans Symbols"/>
              <a:buNone/>
            </a:pPr>
            <a:endParaRPr sz="2000" b="0" i="0" u="none" strike="noStrike" cap="none">
              <a:solidFill>
                <a:schemeClr val="dk1"/>
              </a:solidFill>
              <a:latin typeface="Arial"/>
              <a:ea typeface="Arial"/>
              <a:cs typeface="Arial"/>
              <a:sym typeface="Arial"/>
            </a:endParaRPr>
          </a:p>
          <a:p>
            <a:pPr marL="476250" marR="0" lvl="0" indent="-342900" algn="l" rtl="0">
              <a:lnSpc>
                <a:spcPct val="90000"/>
              </a:lnSpc>
              <a:spcBef>
                <a:spcPts val="750"/>
              </a:spcBef>
              <a:spcAft>
                <a:spcPts val="0"/>
              </a:spcAft>
              <a:buClr>
                <a:schemeClr val="dk1"/>
              </a:buClr>
              <a:buSzPts val="2000"/>
              <a:buFont typeface="Noto Sans Symbols"/>
              <a:buChar char="❑"/>
            </a:pPr>
            <a:r>
              <a:rPr lang="en-US" sz="2000" b="0" i="0" u="none" strike="noStrike" cap="none">
                <a:solidFill>
                  <a:schemeClr val="dk1"/>
                </a:solidFill>
                <a:latin typeface="Arial"/>
                <a:ea typeface="Arial"/>
                <a:cs typeface="Arial"/>
                <a:sym typeface="Arial"/>
              </a:rPr>
              <a:t>C++ (check MFC guide in ftp)</a:t>
            </a:r>
            <a:endParaRPr/>
          </a:p>
          <a:p>
            <a:pPr marL="742950" marR="0" lvl="1" indent="-285750" algn="l" rtl="0">
              <a:lnSpc>
                <a:spcPct val="90000"/>
              </a:lnSpc>
              <a:spcBef>
                <a:spcPts val="375"/>
              </a:spcBef>
              <a:spcAft>
                <a:spcPts val="0"/>
              </a:spcAft>
              <a:buClr>
                <a:schemeClr val="dk1"/>
              </a:buClr>
              <a:buSzPts val="2000"/>
              <a:buFont typeface="Arial"/>
              <a:buChar char="•"/>
            </a:pPr>
            <a:r>
              <a:rPr lang="en-US" sz="2000" b="0" i="0" u="none" strike="noStrike" cap="none">
                <a:solidFill>
                  <a:schemeClr val="dk1"/>
                </a:solidFill>
                <a:latin typeface="Arial"/>
                <a:ea typeface="Arial"/>
                <a:cs typeface="Arial"/>
                <a:sym typeface="Arial"/>
              </a:rPr>
              <a:t>OpenCV 3.3.1 (</a:t>
            </a:r>
            <a:r>
              <a:rPr lang="en-US" sz="2000" b="0" i="0" u="sng" strike="noStrike" cap="none">
                <a:solidFill>
                  <a:schemeClr val="hlink"/>
                </a:solidFill>
                <a:latin typeface="Arial"/>
                <a:ea typeface="Arial"/>
                <a:cs typeface="Arial"/>
                <a:sym typeface="Arial"/>
                <a:hlinkClick r:id="rId4"/>
              </a:rPr>
              <a:t>https://opencv.org/release.html</a:t>
            </a:r>
            <a:r>
              <a:rPr lang="en-US" sz="2000" b="0" i="0" u="none" strike="noStrike" cap="none">
                <a:solidFill>
                  <a:schemeClr val="dk1"/>
                </a:solidFill>
                <a:latin typeface="Arial"/>
                <a:ea typeface="Arial"/>
                <a:cs typeface="Arial"/>
                <a:sym typeface="Arial"/>
              </a:rPr>
              <a:t>)</a:t>
            </a:r>
            <a:endParaRPr/>
          </a:p>
          <a:p>
            <a:pPr marL="742950" marR="0" lvl="1" indent="-285750" algn="l" rtl="0">
              <a:lnSpc>
                <a:spcPct val="90000"/>
              </a:lnSpc>
              <a:spcBef>
                <a:spcPts val="375"/>
              </a:spcBef>
              <a:spcAft>
                <a:spcPts val="0"/>
              </a:spcAft>
              <a:buClr>
                <a:schemeClr val="dk1"/>
              </a:buClr>
              <a:buSzPts val="2000"/>
              <a:buFont typeface="Arial"/>
              <a:buChar char="•"/>
            </a:pPr>
            <a:r>
              <a:rPr lang="en-US" sz="2000" b="0" i="0" u="none" strike="noStrike" cap="none">
                <a:solidFill>
                  <a:schemeClr val="dk1"/>
                </a:solidFill>
                <a:latin typeface="Arial"/>
                <a:ea typeface="Arial"/>
                <a:cs typeface="Arial"/>
                <a:sym typeface="Arial"/>
              </a:rPr>
              <a:t>Visual Studio 2015 (download  from </a:t>
            </a:r>
            <a:r>
              <a:rPr lang="en-US" sz="2000" b="0" i="0" u="sng" strike="noStrike" cap="none">
                <a:solidFill>
                  <a:schemeClr val="hlink"/>
                </a:solidFill>
                <a:latin typeface="Arial"/>
                <a:ea typeface="Arial"/>
                <a:cs typeface="Arial"/>
                <a:sym typeface="Arial"/>
                <a:hlinkClick r:id="rId5"/>
              </a:rPr>
              <a:t>http://www.cc.ncku.edu.tw/download/</a:t>
            </a:r>
            <a:r>
              <a:rPr lang="en-US" sz="2000" b="0" i="0" u="none" strike="noStrike" cap="none">
                <a:solidFill>
                  <a:schemeClr val="dk1"/>
                </a:solidFill>
                <a:latin typeface="Arial"/>
                <a:ea typeface="Arial"/>
                <a:cs typeface="Arial"/>
                <a:sym typeface="Arial"/>
              </a:rPr>
              <a:t>) </a:t>
            </a:r>
            <a:endParaRPr/>
          </a:p>
          <a:p>
            <a:pPr marL="742950" marR="0" lvl="1" indent="-285750" algn="l" rtl="0">
              <a:lnSpc>
                <a:spcPct val="90000"/>
              </a:lnSpc>
              <a:spcBef>
                <a:spcPts val="375"/>
              </a:spcBef>
              <a:spcAft>
                <a:spcPts val="0"/>
              </a:spcAft>
              <a:buClr>
                <a:schemeClr val="dk1"/>
              </a:buClr>
              <a:buSzPts val="2000"/>
              <a:buFont typeface="Arial"/>
              <a:buChar char="•"/>
            </a:pPr>
            <a:r>
              <a:rPr lang="en-US" sz="2000" b="0" i="0" u="none" strike="noStrike" cap="none">
                <a:solidFill>
                  <a:schemeClr val="dk1"/>
                </a:solidFill>
                <a:latin typeface="Arial"/>
                <a:ea typeface="Arial"/>
                <a:cs typeface="Arial"/>
                <a:sym typeface="Arial"/>
              </a:rPr>
              <a:t>UI framework: MFC</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6"/>
          <p:cNvSpPr txBox="1">
            <a:spLocks noGrp="1"/>
          </p:cNvSpPr>
          <p:nvPr>
            <p:ph type="title"/>
          </p:nvPr>
        </p:nvSpPr>
        <p:spPr>
          <a:xfrm>
            <a:off x="2" y="10510"/>
            <a:ext cx="7886699" cy="50708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2800"/>
              <a:buFont typeface="Arial"/>
              <a:buNone/>
            </a:pPr>
            <a:r>
              <a:rPr lang="en-US" sz="2800" b="1">
                <a:latin typeface="Arial"/>
                <a:ea typeface="Arial"/>
                <a:cs typeface="Arial"/>
                <a:sym typeface="Arial"/>
              </a:rPr>
              <a:t>Assignment scoring (Total: 100%)</a:t>
            </a:r>
            <a:endParaRPr sz="2800" b="1">
              <a:latin typeface="Arial"/>
              <a:ea typeface="Arial"/>
              <a:cs typeface="Arial"/>
              <a:sym typeface="Arial"/>
            </a:endParaRPr>
          </a:p>
        </p:txBody>
      </p:sp>
      <p:sp>
        <p:nvSpPr>
          <p:cNvPr id="109" name="Google Shape;109;p16"/>
          <p:cNvSpPr txBox="1">
            <a:spLocks noGrp="1"/>
          </p:cNvSpPr>
          <p:nvPr>
            <p:ph type="body" idx="1"/>
          </p:nvPr>
        </p:nvSpPr>
        <p:spPr>
          <a:xfrm>
            <a:off x="262099" y="507081"/>
            <a:ext cx="8761133" cy="5755697"/>
          </a:xfrm>
          <a:prstGeom prst="rect">
            <a:avLst/>
          </a:prstGeom>
          <a:noFill/>
          <a:ln>
            <a:noFill/>
          </a:ln>
        </p:spPr>
        <p:txBody>
          <a:bodyPr spcFirstLastPara="1" wrap="square" lIns="91425" tIns="45700" rIns="91425" bIns="45700" anchor="t" anchorCtr="0">
            <a:noAutofit/>
          </a:bodyPr>
          <a:lstStyle/>
          <a:p>
            <a:pPr marL="268288" lvl="0" indent="-268288">
              <a:lnSpc>
                <a:spcPct val="100000"/>
              </a:lnSpc>
              <a:spcBef>
                <a:spcPts val="0"/>
              </a:spcBef>
              <a:buSzPts val="2000"/>
              <a:buAutoNum type="arabicPeriod"/>
            </a:pPr>
            <a:r>
              <a:rPr lang="en-US" altLang="zh-TW" sz="2000" dirty="0">
                <a:solidFill>
                  <a:srgbClr val="FF0000"/>
                </a:solidFill>
                <a:latin typeface="Arial"/>
                <a:ea typeface="Arial"/>
                <a:cs typeface="Arial"/>
                <a:sym typeface="Arial"/>
              </a:rPr>
              <a:t>(20%)</a:t>
            </a:r>
            <a:r>
              <a:rPr lang="zh-TW" altLang="en-US" sz="2000" dirty="0">
                <a:solidFill>
                  <a:srgbClr val="FF0000"/>
                </a:solidFill>
                <a:latin typeface="Arial"/>
                <a:ea typeface="Arial"/>
                <a:cs typeface="Arial"/>
                <a:sym typeface="Arial"/>
              </a:rPr>
              <a:t> </a:t>
            </a:r>
            <a:r>
              <a:rPr lang="en-US" sz="2000" dirty="0">
                <a:latin typeface="Arial"/>
                <a:ea typeface="Arial"/>
                <a:cs typeface="Arial"/>
                <a:sym typeface="Arial"/>
              </a:rPr>
              <a:t>Find Contour		</a:t>
            </a:r>
          </a:p>
          <a:p>
            <a:pPr marL="268288" lvl="0" indent="0">
              <a:lnSpc>
                <a:spcPct val="100000"/>
              </a:lnSpc>
              <a:spcBef>
                <a:spcPts val="0"/>
              </a:spcBef>
              <a:buSzPts val="2000"/>
              <a:buNone/>
            </a:pPr>
            <a:r>
              <a:rPr lang="en-US" sz="1600" dirty="0">
                <a:latin typeface="Arial"/>
                <a:ea typeface="Arial"/>
                <a:cs typeface="Arial"/>
                <a:sym typeface="Arial"/>
              </a:rPr>
              <a:t>1.1 </a:t>
            </a:r>
            <a:r>
              <a:rPr lang="en-US" altLang="zh-TW" sz="1600" dirty="0"/>
              <a:t>(10%) </a:t>
            </a:r>
            <a:r>
              <a:rPr lang="en-US" sz="1600" dirty="0">
                <a:latin typeface="Arial"/>
                <a:ea typeface="Arial"/>
                <a:cs typeface="Arial"/>
                <a:sym typeface="Arial"/>
              </a:rPr>
              <a:t>Draw Contour</a:t>
            </a:r>
            <a:endParaRPr dirty="0"/>
          </a:p>
          <a:p>
            <a:pPr marL="266700" lvl="1" indent="0">
              <a:lnSpc>
                <a:spcPct val="100000"/>
              </a:lnSpc>
              <a:buSzPts val="1600"/>
              <a:buNone/>
            </a:pPr>
            <a:r>
              <a:rPr lang="en-US" sz="1600" dirty="0">
                <a:latin typeface="Arial"/>
                <a:ea typeface="Arial"/>
                <a:cs typeface="Arial"/>
                <a:sym typeface="Arial"/>
              </a:rPr>
              <a:t>1.2 </a:t>
            </a:r>
            <a:r>
              <a:rPr lang="en-US" altLang="zh-TW" sz="1600" dirty="0"/>
              <a:t>(10%) </a:t>
            </a:r>
            <a:r>
              <a:rPr lang="en-US" sz="1600" dirty="0">
                <a:latin typeface="Arial"/>
                <a:ea typeface="Arial"/>
                <a:cs typeface="Arial"/>
                <a:sym typeface="Arial"/>
              </a:rPr>
              <a:t>Count Coins</a:t>
            </a:r>
            <a:endParaRPr sz="1600" dirty="0">
              <a:latin typeface="Arial"/>
              <a:ea typeface="Arial"/>
              <a:cs typeface="Arial"/>
              <a:sym typeface="Arial"/>
            </a:endParaRPr>
          </a:p>
          <a:p>
            <a:pPr marL="269875" lvl="1" indent="-269875">
              <a:lnSpc>
                <a:spcPct val="100000"/>
              </a:lnSpc>
              <a:buSzPts val="2000"/>
              <a:buNone/>
            </a:pPr>
            <a:r>
              <a:rPr lang="en-US" sz="2000" dirty="0">
                <a:latin typeface="Arial"/>
                <a:ea typeface="Arial"/>
                <a:cs typeface="Arial"/>
                <a:sym typeface="Arial"/>
              </a:rPr>
              <a:t>2. </a:t>
            </a:r>
            <a:r>
              <a:rPr lang="en-US" sz="2000" dirty="0">
                <a:solidFill>
                  <a:srgbClr val="FF0000"/>
                </a:solidFill>
                <a:latin typeface="Arial"/>
                <a:ea typeface="Arial"/>
                <a:cs typeface="Arial"/>
                <a:sym typeface="Arial"/>
              </a:rPr>
              <a:t>(20%) </a:t>
            </a:r>
            <a:r>
              <a:rPr lang="en-US" sz="2000" dirty="0">
                <a:latin typeface="Arial"/>
                <a:ea typeface="Arial"/>
                <a:cs typeface="Arial"/>
                <a:sym typeface="Arial"/>
              </a:rPr>
              <a:t>Camera Calibration	</a:t>
            </a:r>
          </a:p>
          <a:p>
            <a:pPr marL="269875" lvl="1" indent="-1588">
              <a:lnSpc>
                <a:spcPct val="100000"/>
              </a:lnSpc>
              <a:buSzPts val="2000"/>
              <a:buNone/>
            </a:pPr>
            <a:r>
              <a:rPr lang="en-US" altLang="zh-TW" sz="1600" dirty="0">
                <a:latin typeface="+mn-lt"/>
                <a:cs typeface="Calibri" panose="020F0502020204030204" pitchFamily="34" charset="0"/>
              </a:rPr>
              <a:t>2.1 (4%)</a:t>
            </a:r>
            <a:r>
              <a:rPr lang="zh-TW" altLang="en-US" sz="1600" dirty="0">
                <a:latin typeface="+mn-lt"/>
                <a:cs typeface="Calibri" panose="020F0502020204030204" pitchFamily="34" charset="0"/>
              </a:rPr>
              <a:t> </a:t>
            </a:r>
            <a:r>
              <a:rPr lang="en-US" altLang="zh-TW" sz="1600" dirty="0">
                <a:latin typeface="+mn-lt"/>
                <a:cs typeface="Calibri" panose="020F0502020204030204" pitchFamily="34" charset="0"/>
              </a:rPr>
              <a:t>Corner detection </a:t>
            </a:r>
          </a:p>
          <a:p>
            <a:pPr marL="0" lvl="1" indent="273050">
              <a:lnSpc>
                <a:spcPct val="100000"/>
              </a:lnSpc>
              <a:buNone/>
            </a:pPr>
            <a:r>
              <a:rPr lang="en-US" altLang="zh-TW" sz="1600" dirty="0">
                <a:latin typeface="+mn-lt"/>
                <a:cs typeface="Calibri" panose="020F0502020204030204" pitchFamily="34" charset="0"/>
              </a:rPr>
              <a:t>2.2 (4%)</a:t>
            </a:r>
            <a:r>
              <a:rPr lang="zh-TW" altLang="en-US" sz="1600" dirty="0">
                <a:latin typeface="+mn-lt"/>
                <a:cs typeface="Calibri" panose="020F0502020204030204" pitchFamily="34" charset="0"/>
              </a:rPr>
              <a:t> </a:t>
            </a:r>
            <a:r>
              <a:rPr lang="en-US" altLang="zh-TW" sz="1600" dirty="0">
                <a:latin typeface="+mn-lt"/>
                <a:cs typeface="Calibri" panose="020F0502020204030204" pitchFamily="34" charset="0"/>
              </a:rPr>
              <a:t>Find the intrinsic matrix </a:t>
            </a:r>
          </a:p>
          <a:p>
            <a:pPr marL="0" lvl="1" indent="273050">
              <a:lnSpc>
                <a:spcPct val="100000"/>
              </a:lnSpc>
              <a:buNone/>
            </a:pPr>
            <a:r>
              <a:rPr lang="en-US" altLang="zh-TW" sz="1600" dirty="0">
                <a:latin typeface="+mn-lt"/>
                <a:cs typeface="Calibri" panose="020F0502020204030204" pitchFamily="34" charset="0"/>
              </a:rPr>
              <a:t>2.3 (4%)</a:t>
            </a:r>
            <a:r>
              <a:rPr lang="zh-TW" altLang="en-US" sz="1600" dirty="0">
                <a:latin typeface="+mn-lt"/>
                <a:cs typeface="Calibri" panose="020F0502020204030204" pitchFamily="34" charset="0"/>
              </a:rPr>
              <a:t> </a:t>
            </a:r>
            <a:r>
              <a:rPr lang="en-US" altLang="zh-TW" sz="1600" dirty="0">
                <a:latin typeface="+mn-lt"/>
                <a:cs typeface="Calibri" panose="020F0502020204030204" pitchFamily="34" charset="0"/>
              </a:rPr>
              <a:t>Find the extrinsic matrix </a:t>
            </a:r>
          </a:p>
          <a:p>
            <a:pPr marL="0" lvl="1" indent="273050">
              <a:lnSpc>
                <a:spcPct val="100000"/>
              </a:lnSpc>
              <a:buNone/>
            </a:pPr>
            <a:r>
              <a:rPr lang="en-US" altLang="zh-TW" sz="1600" dirty="0">
                <a:latin typeface="+mn-lt"/>
                <a:cs typeface="Calibri" panose="020F0502020204030204" pitchFamily="34" charset="0"/>
              </a:rPr>
              <a:t>2.4 (4%)</a:t>
            </a:r>
            <a:r>
              <a:rPr lang="zh-TW" altLang="en-US" sz="1600" dirty="0">
                <a:latin typeface="+mn-lt"/>
                <a:cs typeface="Calibri" panose="020F0502020204030204" pitchFamily="34" charset="0"/>
              </a:rPr>
              <a:t> </a:t>
            </a:r>
            <a:r>
              <a:rPr lang="en-US" altLang="zh-TW" sz="1600" dirty="0">
                <a:latin typeface="+mn-lt"/>
                <a:cs typeface="Calibri" panose="020F0502020204030204" pitchFamily="34" charset="0"/>
              </a:rPr>
              <a:t>Find the distortion matrix </a:t>
            </a:r>
          </a:p>
          <a:p>
            <a:pPr marL="0" lvl="1" indent="273050">
              <a:lnSpc>
                <a:spcPct val="100000"/>
              </a:lnSpc>
              <a:buNone/>
            </a:pPr>
            <a:r>
              <a:rPr lang="en-US" altLang="zh-TW" sz="1600" dirty="0">
                <a:latin typeface="+mn-lt"/>
                <a:cs typeface="Calibri" panose="020F0502020204030204" pitchFamily="34" charset="0"/>
              </a:rPr>
              <a:t>2.5 (4%) Show the undistorted result</a:t>
            </a:r>
            <a:endParaRPr lang="en-US" sz="1600" dirty="0">
              <a:latin typeface="+mn-lt"/>
              <a:cs typeface="Calibri" panose="020F0502020204030204" pitchFamily="34" charset="0"/>
              <a:sym typeface="Arial"/>
            </a:endParaRPr>
          </a:p>
          <a:p>
            <a:pPr marL="269875" lvl="1" indent="-269875">
              <a:lnSpc>
                <a:spcPct val="100000"/>
              </a:lnSpc>
              <a:buSzPts val="2000"/>
              <a:buNone/>
            </a:pPr>
            <a:r>
              <a:rPr lang="en-US" altLang="zh-CN" sz="2000" dirty="0">
                <a:latin typeface="+mn-lt"/>
                <a:ea typeface="Arial"/>
                <a:cs typeface="Arial"/>
                <a:sym typeface="Arial"/>
              </a:rPr>
              <a:t>3.</a:t>
            </a:r>
            <a:r>
              <a:rPr lang="en-US" altLang="zh-TW" dirty="0">
                <a:latin typeface="+mn-lt"/>
              </a:rPr>
              <a:t> </a:t>
            </a:r>
            <a:r>
              <a:rPr lang="en-US" altLang="zh-TW" sz="2000" dirty="0">
                <a:solidFill>
                  <a:srgbClr val="FF0000"/>
                </a:solidFill>
                <a:latin typeface="+mn-lt"/>
                <a:cs typeface="Arial"/>
              </a:rPr>
              <a:t>(20%) </a:t>
            </a:r>
            <a:r>
              <a:rPr lang="en-US" altLang="zh-TW" sz="2000" dirty="0">
                <a:latin typeface="Arial"/>
                <a:cs typeface="Arial"/>
              </a:rPr>
              <a:t>Augmented Reality </a:t>
            </a:r>
            <a:r>
              <a:rPr lang="en-US" altLang="zh-TW" sz="2000" dirty="0">
                <a:latin typeface="+mn-lt"/>
              </a:rPr>
              <a:t>	</a:t>
            </a:r>
            <a:r>
              <a:rPr lang="en-US" altLang="zh-TW" sz="1800" dirty="0">
                <a:latin typeface="+mn-lt"/>
              </a:rPr>
              <a:t>(</a:t>
            </a:r>
            <a:r>
              <a:rPr lang="zh-TW" altLang="en-US" sz="1800" dirty="0">
                <a:latin typeface="+mn-lt"/>
              </a:rPr>
              <a:t>出題：</a:t>
            </a:r>
            <a:r>
              <a:rPr lang="en-US" altLang="zh-TW" sz="1800" dirty="0" err="1">
                <a:latin typeface="+mn-lt"/>
              </a:rPr>
              <a:t>Keter</a:t>
            </a:r>
            <a:r>
              <a:rPr lang="en-US" altLang="zh-TW" sz="1800" dirty="0">
                <a:latin typeface="+mn-lt"/>
              </a:rPr>
              <a:t>)</a:t>
            </a:r>
          </a:p>
          <a:p>
            <a:pPr marL="200025" indent="68263">
              <a:lnSpc>
                <a:spcPct val="100000"/>
              </a:lnSpc>
              <a:buNone/>
            </a:pPr>
            <a:r>
              <a:rPr lang="en-US" altLang="zh-TW" sz="1600" dirty="0">
                <a:latin typeface="+mn-lt"/>
                <a:cs typeface="Calibri" panose="020F0502020204030204" pitchFamily="34" charset="0"/>
              </a:rPr>
              <a:t>3.1 (10%)</a:t>
            </a:r>
            <a:r>
              <a:rPr lang="zh-TW" altLang="en-US" sz="1600" dirty="0">
                <a:latin typeface="+mn-lt"/>
                <a:cs typeface="Calibri" panose="020F0502020204030204" pitchFamily="34" charset="0"/>
              </a:rPr>
              <a:t> </a:t>
            </a:r>
            <a:r>
              <a:rPr lang="en-US" altLang="zh-TW" sz="1600" dirty="0">
                <a:latin typeface="+mn-lt"/>
                <a:cs typeface="Calibri" panose="020F0502020204030204" pitchFamily="34" charset="0"/>
              </a:rPr>
              <a:t>Show words on board</a:t>
            </a:r>
          </a:p>
          <a:p>
            <a:pPr marL="200025" lvl="1" indent="68263">
              <a:lnSpc>
                <a:spcPct val="100000"/>
              </a:lnSpc>
              <a:buNone/>
            </a:pPr>
            <a:r>
              <a:rPr lang="en-US" altLang="zh-TW" sz="1600" dirty="0">
                <a:latin typeface="+mn-lt"/>
                <a:cs typeface="Calibri" panose="020F0502020204030204" pitchFamily="34" charset="0"/>
              </a:rPr>
              <a:t>3.2 (10%)</a:t>
            </a:r>
            <a:r>
              <a:rPr lang="zh-TW" altLang="en-US" sz="1600" dirty="0">
                <a:latin typeface="+mn-lt"/>
                <a:cs typeface="Calibri" panose="020F0502020204030204" pitchFamily="34" charset="0"/>
              </a:rPr>
              <a:t> </a:t>
            </a:r>
            <a:r>
              <a:rPr lang="en-US" altLang="zh-TW" sz="1600" dirty="0">
                <a:latin typeface="+mn-lt"/>
                <a:cs typeface="Calibri" panose="020F0502020204030204" pitchFamily="34" charset="0"/>
              </a:rPr>
              <a:t>Show words vertically</a:t>
            </a:r>
            <a:endParaRPr lang="en-US" altLang="zh-CN" sz="1600" dirty="0">
              <a:latin typeface="+mn-lt"/>
              <a:cs typeface="Calibri" panose="020F0502020204030204" pitchFamily="34" charset="0"/>
              <a:sym typeface="Arial"/>
            </a:endParaRPr>
          </a:p>
          <a:p>
            <a:pPr marL="269875" lvl="1" indent="-269875">
              <a:lnSpc>
                <a:spcPct val="100000"/>
              </a:lnSpc>
              <a:buSzPts val="2000"/>
              <a:buNone/>
            </a:pPr>
            <a:r>
              <a:rPr lang="en-US" altLang="zh-CN" sz="2000" dirty="0">
                <a:latin typeface="+mn-lt"/>
                <a:ea typeface="Arial"/>
                <a:cs typeface="Arial"/>
                <a:sym typeface="Arial"/>
              </a:rPr>
              <a:t>4. </a:t>
            </a:r>
            <a:r>
              <a:rPr lang="en-US" altLang="zh-TW" sz="2000" dirty="0">
                <a:solidFill>
                  <a:srgbClr val="FF0000"/>
                </a:solidFill>
                <a:latin typeface="+mn-lt"/>
                <a:ea typeface="Arial"/>
                <a:cs typeface="Arial"/>
                <a:sym typeface="Arial"/>
              </a:rPr>
              <a:t>(20%)</a:t>
            </a:r>
            <a:r>
              <a:rPr lang="zh-TW" altLang="en-US" sz="2000" dirty="0">
                <a:solidFill>
                  <a:srgbClr val="FF0000"/>
                </a:solidFill>
                <a:latin typeface="+mn-lt"/>
                <a:ea typeface="Arial"/>
                <a:cs typeface="Arial"/>
                <a:sym typeface="Arial"/>
              </a:rPr>
              <a:t> </a:t>
            </a:r>
            <a:r>
              <a:rPr lang="en-US" altLang="zh-CN" sz="2000" dirty="0">
                <a:latin typeface="+mn-lt"/>
                <a:ea typeface="Arial"/>
                <a:cs typeface="Arial"/>
                <a:sym typeface="Arial"/>
              </a:rPr>
              <a:t>Stereo Disparity Map	</a:t>
            </a:r>
            <a:r>
              <a:rPr lang="en-US" altLang="zh-TW" sz="1800" dirty="0">
                <a:latin typeface="+mn-lt"/>
                <a:ea typeface="Arial"/>
                <a:cs typeface="Arial"/>
                <a:sym typeface="Arial"/>
              </a:rPr>
              <a:t>(</a:t>
            </a:r>
            <a:r>
              <a:rPr lang="en-US" altLang="zh-TW" sz="1800" dirty="0" err="1">
                <a:latin typeface="+mn-lt"/>
                <a:ea typeface="Arial"/>
                <a:cs typeface="Arial"/>
                <a:sym typeface="Arial"/>
              </a:rPr>
              <a:t>出題：Aaron</a:t>
            </a:r>
            <a:r>
              <a:rPr lang="en-US" altLang="zh-TW" sz="1800" dirty="0">
                <a:latin typeface="+mn-lt"/>
                <a:ea typeface="Arial"/>
                <a:cs typeface="Arial"/>
                <a:sym typeface="Arial"/>
              </a:rPr>
              <a:t>)</a:t>
            </a:r>
            <a:endParaRPr lang="en-US" altLang="zh-CN" sz="1800" dirty="0">
              <a:latin typeface="+mn-lt"/>
              <a:ea typeface="Arial"/>
              <a:cs typeface="Arial"/>
              <a:sym typeface="Arial"/>
            </a:endParaRPr>
          </a:p>
          <a:p>
            <a:pPr marL="269875" lvl="1" indent="-269875">
              <a:lnSpc>
                <a:spcPct val="100000"/>
              </a:lnSpc>
              <a:buSzPts val="2000"/>
              <a:buNone/>
            </a:pPr>
            <a:r>
              <a:rPr lang="en-US" altLang="zh-CN" sz="1600" dirty="0">
                <a:latin typeface="+mn-lt"/>
                <a:ea typeface="Arial"/>
                <a:cs typeface="Arial"/>
                <a:sym typeface="Arial"/>
              </a:rPr>
              <a:t>	4.1 </a:t>
            </a:r>
            <a:r>
              <a:rPr lang="en-US" altLang="zh-CN" sz="1600" dirty="0">
                <a:latin typeface="+mn-lt"/>
              </a:rPr>
              <a:t>(10%)</a:t>
            </a:r>
            <a:r>
              <a:rPr lang="zh-TW" altLang="en-US" sz="1600" dirty="0">
                <a:latin typeface="+mn-lt"/>
              </a:rPr>
              <a:t> </a:t>
            </a:r>
            <a:r>
              <a:rPr lang="en-US" altLang="zh-CN" sz="1600" dirty="0">
                <a:latin typeface="+mn-lt"/>
                <a:ea typeface="Arial"/>
                <a:cs typeface="Arial"/>
                <a:sym typeface="Arial"/>
              </a:rPr>
              <a:t>Compute disparity map</a:t>
            </a:r>
            <a:endParaRPr lang="en-US" altLang="zh-CN" sz="1600" dirty="0">
              <a:latin typeface="+mn-lt"/>
            </a:endParaRPr>
          </a:p>
          <a:p>
            <a:pPr marL="269875" lvl="1" indent="-269875">
              <a:lnSpc>
                <a:spcPct val="100000"/>
              </a:lnSpc>
              <a:buSzPts val="2000"/>
              <a:buNone/>
            </a:pPr>
            <a:r>
              <a:rPr lang="en-US" altLang="zh-CN" sz="1600" dirty="0">
                <a:latin typeface="+mn-lt"/>
                <a:ea typeface="Arial"/>
                <a:cs typeface="Arial"/>
                <a:sym typeface="Arial"/>
              </a:rPr>
              <a:t>	</a:t>
            </a:r>
            <a:r>
              <a:rPr lang="en-US" altLang="zh-CN" sz="1600" dirty="0">
                <a:latin typeface="+mn-lt"/>
                <a:cs typeface="Arial"/>
                <a:sym typeface="Arial"/>
              </a:rPr>
              <a:t>4.2 </a:t>
            </a:r>
            <a:r>
              <a:rPr lang="en-US" altLang="zh-CN" sz="1600" dirty="0">
                <a:latin typeface="+mn-lt"/>
                <a:cs typeface="Arial"/>
              </a:rPr>
              <a:t>(10%)</a:t>
            </a:r>
            <a:r>
              <a:rPr lang="zh-TW" altLang="en-US" sz="1600" dirty="0">
                <a:latin typeface="+mn-lt"/>
                <a:cs typeface="Arial"/>
              </a:rPr>
              <a:t> </a:t>
            </a:r>
            <a:r>
              <a:rPr lang="en-US" altLang="zh-TW" sz="1600" dirty="0">
                <a:latin typeface="+mn-lt"/>
                <a:cs typeface="Arial"/>
                <a:sym typeface="Arial"/>
              </a:rPr>
              <a:t>Checking the Disparity Value</a:t>
            </a:r>
            <a:endParaRPr lang="en-US" altLang="zh-CN" sz="1600" dirty="0">
              <a:latin typeface="+mn-lt"/>
              <a:cs typeface="Arial"/>
            </a:endParaRPr>
          </a:p>
          <a:p>
            <a:pPr marL="269875" lvl="1" indent="-269875">
              <a:lnSpc>
                <a:spcPct val="100000"/>
              </a:lnSpc>
              <a:buSzPts val="2000"/>
              <a:buNone/>
            </a:pPr>
            <a:r>
              <a:rPr lang="en-US" altLang="zh-CN" sz="2000" dirty="0">
                <a:latin typeface="+mn-lt"/>
              </a:rPr>
              <a:t>5. </a:t>
            </a:r>
            <a:r>
              <a:rPr lang="en-US" altLang="zh-CN" sz="2000" dirty="0">
                <a:solidFill>
                  <a:srgbClr val="FF0000"/>
                </a:solidFill>
                <a:latin typeface="+mn-lt"/>
              </a:rPr>
              <a:t>(20%) </a:t>
            </a:r>
            <a:r>
              <a:rPr lang="en-US" altLang="zh-CN" sz="2000" dirty="0">
                <a:latin typeface="+mn-lt"/>
              </a:rPr>
              <a:t>Dogs and Cats classification Using </a:t>
            </a:r>
            <a:r>
              <a:rPr lang="en-US" altLang="zh-TW" sz="2000" dirty="0">
                <a:latin typeface="+mn-lt"/>
              </a:rPr>
              <a:t>ResNet50</a:t>
            </a:r>
            <a:r>
              <a:rPr lang="en-US" altLang="zh-CN" sz="2000" dirty="0">
                <a:latin typeface="+mn-lt"/>
              </a:rPr>
              <a:t> 	</a:t>
            </a:r>
            <a:r>
              <a:rPr lang="en-US" altLang="zh-CN" sz="1800" dirty="0">
                <a:latin typeface="+mn-lt"/>
              </a:rPr>
              <a:t>(</a:t>
            </a:r>
            <a:r>
              <a:rPr lang="zh-TW" altLang="en-US" sz="1800" dirty="0">
                <a:latin typeface="+mn-lt"/>
              </a:rPr>
              <a:t>出題：育成</a:t>
            </a:r>
            <a:r>
              <a:rPr lang="en-US" altLang="zh-CN" sz="1800" dirty="0">
                <a:latin typeface="+mn-lt"/>
              </a:rPr>
              <a:t>)</a:t>
            </a:r>
          </a:p>
          <a:p>
            <a:pPr marL="269875" lvl="1" indent="-269875">
              <a:lnSpc>
                <a:spcPct val="100000"/>
              </a:lnSpc>
              <a:buSzPts val="2000"/>
              <a:buNone/>
            </a:pPr>
            <a:endParaRPr sz="1600" dirty="0">
              <a:latin typeface="Arial"/>
              <a:ea typeface="Arial"/>
              <a:cs typeface="Arial"/>
              <a:sym typeface="Arial"/>
            </a:endParaRPr>
          </a:p>
        </p:txBody>
      </p:sp>
      <p:sp>
        <p:nvSpPr>
          <p:cNvPr id="110" name="Google Shape;110;p16"/>
          <p:cNvSpPr txBox="1">
            <a:spLocks noGrp="1"/>
          </p:cNvSpPr>
          <p:nvPr>
            <p:ph type="sldNum" idx="12"/>
          </p:nvPr>
        </p:nvSpPr>
        <p:spPr>
          <a:xfrm>
            <a:off x="7086603" y="6584156"/>
            <a:ext cx="2057399" cy="273844"/>
          </a:xfrm>
          <a:prstGeom prst="rect">
            <a:avLst/>
          </a:prstGeom>
          <a:noFill/>
          <a:ln>
            <a:noFill/>
          </a:ln>
        </p:spPr>
        <p:txBody>
          <a:bodyPr spcFirstLastPara="1" wrap="square" lIns="68550" tIns="34275" rIns="68550" bIns="34275" anchor="ctr" anchorCtr="0">
            <a:noAutofit/>
          </a:bodyPr>
          <a:lstStyle/>
          <a:p>
            <a:pPr marL="0" lvl="0" indent="0" algn="r" rtl="0">
              <a:spcBef>
                <a:spcPts val="0"/>
              </a:spcBef>
              <a:spcAft>
                <a:spcPts val="0"/>
              </a:spcAft>
              <a:buNone/>
            </a:pPr>
            <a:fld id="{00000000-1234-1234-1234-123412341234}" type="slidenum">
              <a:rPr lang="en-US" sz="900">
                <a:solidFill>
                  <a:srgbClr val="888888"/>
                </a:solidFill>
                <a:latin typeface="Calibri"/>
                <a:ea typeface="Calibri"/>
                <a:cs typeface="Calibri"/>
                <a:sym typeface="Calibri"/>
              </a:rPr>
              <a:t>4</a:t>
            </a:fld>
            <a:endParaRPr sz="900">
              <a:solidFill>
                <a:srgbClr val="888888"/>
              </a:solidFill>
              <a:latin typeface="Calibri"/>
              <a:ea typeface="Calibri"/>
              <a:cs typeface="Calibri"/>
              <a:sym typeface="Calibri"/>
            </a:endParaRPr>
          </a:p>
        </p:txBody>
      </p:sp>
      <p:sp>
        <p:nvSpPr>
          <p:cNvPr id="2" name="文字方塊 1">
            <a:extLst>
              <a:ext uri="{FF2B5EF4-FFF2-40B4-BE49-F238E27FC236}">
                <a16:creationId xmlns:a16="http://schemas.microsoft.com/office/drawing/2014/main" id="{FB6ACD39-697B-4B95-AC32-D112A5F2260C}"/>
              </a:ext>
            </a:extLst>
          </p:cNvPr>
          <p:cNvSpPr txBox="1"/>
          <p:nvPr/>
        </p:nvSpPr>
        <p:spPr>
          <a:xfrm>
            <a:off x="6110206" y="570414"/>
            <a:ext cx="1126836" cy="307777"/>
          </a:xfrm>
          <a:prstGeom prst="rect">
            <a:avLst/>
          </a:prstGeom>
          <a:noFill/>
        </p:spPr>
        <p:txBody>
          <a:bodyPr wrap="square" rtlCol="0">
            <a:spAutoFit/>
          </a:bodyPr>
          <a:lstStyle/>
          <a:p>
            <a:r>
              <a:rPr lang="en-US" altLang="zh-TW" dirty="0"/>
              <a:t>UI</a:t>
            </a:r>
            <a:r>
              <a:rPr lang="zh-TW" altLang="en-US" dirty="0"/>
              <a:t> </a:t>
            </a:r>
            <a:r>
              <a:rPr lang="en-US" altLang="zh-TW" dirty="0"/>
              <a:t>Example</a:t>
            </a:r>
            <a:endParaRPr lang="zh-TW" altLang="en-US" dirty="0"/>
          </a:p>
        </p:txBody>
      </p:sp>
      <p:pic>
        <p:nvPicPr>
          <p:cNvPr id="6" name="圖片 5">
            <a:extLst>
              <a:ext uri="{FF2B5EF4-FFF2-40B4-BE49-F238E27FC236}">
                <a16:creationId xmlns:a16="http://schemas.microsoft.com/office/drawing/2014/main" id="{156C160B-09A2-4558-BD98-F597D803AF94}"/>
              </a:ext>
            </a:extLst>
          </p:cNvPr>
          <p:cNvPicPr>
            <a:picLocks noChangeAspect="1"/>
          </p:cNvPicPr>
          <p:nvPr/>
        </p:nvPicPr>
        <p:blipFill>
          <a:blip r:embed="rId3"/>
          <a:stretch>
            <a:fillRect/>
          </a:stretch>
        </p:blipFill>
        <p:spPr>
          <a:xfrm>
            <a:off x="4246539" y="907659"/>
            <a:ext cx="4897461" cy="2416425"/>
          </a:xfrm>
          <a:prstGeom prst="rect">
            <a:avLst/>
          </a:prstGeom>
        </p:spPr>
      </p:pic>
      <p:sp>
        <p:nvSpPr>
          <p:cNvPr id="7" name="矩形 6">
            <a:extLst>
              <a:ext uri="{FF2B5EF4-FFF2-40B4-BE49-F238E27FC236}">
                <a16:creationId xmlns:a16="http://schemas.microsoft.com/office/drawing/2014/main" id="{87723DA6-1D15-4753-AA6D-39E894C3E299}"/>
              </a:ext>
            </a:extLst>
          </p:cNvPr>
          <p:cNvSpPr/>
          <p:nvPr/>
        </p:nvSpPr>
        <p:spPr>
          <a:xfrm>
            <a:off x="2976448" y="1704944"/>
            <a:ext cx="1250663" cy="307777"/>
          </a:xfrm>
          <a:prstGeom prst="rect">
            <a:avLst/>
          </a:prstGeom>
        </p:spPr>
        <p:txBody>
          <a:bodyPr wrap="none">
            <a:spAutoFit/>
          </a:bodyPr>
          <a:lstStyle/>
          <a:p>
            <a:pPr marL="269875" lvl="1" indent="-269875">
              <a:buSzPts val="2000"/>
            </a:pPr>
            <a:r>
              <a:rPr lang="en-US" altLang="zh-TW" dirty="0"/>
              <a:t>(</a:t>
            </a:r>
            <a:r>
              <a:rPr lang="zh-TW" altLang="en-US" dirty="0"/>
              <a:t>出題：</a:t>
            </a:r>
            <a:r>
              <a:rPr lang="en-US" altLang="zh-TW" dirty="0"/>
              <a:t>West)</a:t>
            </a:r>
          </a:p>
        </p:txBody>
      </p:sp>
      <p:sp>
        <p:nvSpPr>
          <p:cNvPr id="8" name="矩形 7">
            <a:extLst>
              <a:ext uri="{FF2B5EF4-FFF2-40B4-BE49-F238E27FC236}">
                <a16:creationId xmlns:a16="http://schemas.microsoft.com/office/drawing/2014/main" id="{52A3FE6D-3861-4072-A956-25D946B167AF}"/>
              </a:ext>
            </a:extLst>
          </p:cNvPr>
          <p:cNvSpPr/>
          <p:nvPr/>
        </p:nvSpPr>
        <p:spPr>
          <a:xfrm>
            <a:off x="2887414" y="599882"/>
            <a:ext cx="1441420" cy="369332"/>
          </a:xfrm>
          <a:prstGeom prst="rect">
            <a:avLst/>
          </a:prstGeom>
        </p:spPr>
        <p:txBody>
          <a:bodyPr wrap="none">
            <a:spAutoFit/>
          </a:bodyPr>
          <a:lstStyle/>
          <a:p>
            <a:pPr marL="269081" lvl="0" indent="-269081">
              <a:buSzPts val="2000"/>
            </a:pPr>
            <a:r>
              <a:rPr lang="en-US" altLang="zh-TW" sz="1800" dirty="0"/>
              <a:t>(</a:t>
            </a:r>
            <a:r>
              <a:rPr lang="zh-TW" altLang="en-US" sz="1800" dirty="0"/>
              <a:t>出題：</a:t>
            </a:r>
            <a:r>
              <a:rPr lang="en-US" altLang="zh-TW" sz="1800" dirty="0"/>
              <a:t>Ray)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0"/>
            <a:ext cx="5020574" cy="784167"/>
          </a:xfrm>
        </p:spPr>
        <p:txBody>
          <a:bodyPr/>
          <a:lstStyle/>
          <a:p>
            <a:r>
              <a:rPr lang="en-US" sz="2800" b="1" dirty="0"/>
              <a:t>2. </a:t>
            </a:r>
            <a:r>
              <a:rPr lang="en-US" altLang="zh-TW" sz="2800" b="1" dirty="0">
                <a:ea typeface="Arial"/>
                <a:cs typeface="Arial"/>
                <a:sym typeface="Arial"/>
              </a:rPr>
              <a:t>(20%) </a:t>
            </a:r>
            <a:r>
              <a:rPr lang="en-US" sz="2800" b="1" dirty="0"/>
              <a:t>Camera Calibration</a:t>
            </a:r>
          </a:p>
        </p:txBody>
      </p:sp>
      <p:sp>
        <p:nvSpPr>
          <p:cNvPr id="3" name="文字版面配置區 2"/>
          <p:cNvSpPr>
            <a:spLocks noGrp="1"/>
          </p:cNvSpPr>
          <p:nvPr>
            <p:ph type="body" idx="1"/>
          </p:nvPr>
        </p:nvSpPr>
        <p:spPr>
          <a:xfrm>
            <a:off x="0" y="469244"/>
            <a:ext cx="5317454" cy="2290212"/>
          </a:xfrm>
        </p:spPr>
        <p:txBody>
          <a:bodyPr/>
          <a:lstStyle/>
          <a:p>
            <a:pPr marL="200025" indent="157163">
              <a:lnSpc>
                <a:spcPct val="100000"/>
              </a:lnSpc>
              <a:buNone/>
            </a:pPr>
            <a:r>
              <a:rPr lang="en-US" altLang="zh-TW" sz="2400" dirty="0">
                <a:latin typeface="Calibri" panose="020F0502020204030204" pitchFamily="34" charset="0"/>
                <a:cs typeface="Calibri" panose="020F0502020204030204" pitchFamily="34" charset="0"/>
              </a:rPr>
              <a:t>2.1 (4%)</a:t>
            </a: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Corner detection </a:t>
            </a:r>
          </a:p>
          <a:p>
            <a:pPr marL="200025" lvl="1" indent="157163">
              <a:lnSpc>
                <a:spcPct val="100000"/>
              </a:lnSpc>
              <a:buNone/>
            </a:pPr>
            <a:r>
              <a:rPr lang="en-US" altLang="zh-TW" dirty="0">
                <a:latin typeface="Calibri" panose="020F0502020204030204" pitchFamily="34" charset="0"/>
                <a:cs typeface="Calibri" panose="020F0502020204030204" pitchFamily="34" charset="0"/>
              </a:rPr>
              <a:t>2</a:t>
            </a:r>
            <a:r>
              <a:rPr lang="en-US" altLang="zh-TW" sz="2400" dirty="0">
                <a:latin typeface="Calibri" panose="020F0502020204030204" pitchFamily="34" charset="0"/>
                <a:cs typeface="Calibri" panose="020F0502020204030204" pitchFamily="34" charset="0"/>
              </a:rPr>
              <a:t>.2 (4%)</a:t>
            </a: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Find the intrinsic matrix </a:t>
            </a:r>
          </a:p>
          <a:p>
            <a:pPr marL="200025" lvl="1" indent="157163">
              <a:lnSpc>
                <a:spcPct val="100000"/>
              </a:lnSpc>
              <a:buNone/>
            </a:pPr>
            <a:r>
              <a:rPr lang="en-US" altLang="zh-TW" dirty="0">
                <a:latin typeface="Calibri" panose="020F0502020204030204" pitchFamily="34" charset="0"/>
                <a:cs typeface="Calibri" panose="020F0502020204030204" pitchFamily="34" charset="0"/>
              </a:rPr>
              <a:t>2</a:t>
            </a:r>
            <a:r>
              <a:rPr lang="en-US" altLang="zh-TW" sz="2400" dirty="0">
                <a:latin typeface="Calibri" panose="020F0502020204030204" pitchFamily="34" charset="0"/>
                <a:cs typeface="Calibri" panose="020F0502020204030204" pitchFamily="34" charset="0"/>
              </a:rPr>
              <a:t>.3 (4%)</a:t>
            </a: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Find the extrinsic matrix </a:t>
            </a:r>
          </a:p>
          <a:p>
            <a:pPr marL="200025" lvl="1" indent="157163">
              <a:lnSpc>
                <a:spcPct val="100000"/>
              </a:lnSpc>
              <a:buNone/>
            </a:pPr>
            <a:r>
              <a:rPr lang="en-US" altLang="zh-TW" dirty="0">
                <a:latin typeface="Calibri" panose="020F0502020204030204" pitchFamily="34" charset="0"/>
                <a:cs typeface="Calibri" panose="020F0502020204030204" pitchFamily="34" charset="0"/>
              </a:rPr>
              <a:t>2</a:t>
            </a:r>
            <a:r>
              <a:rPr lang="en-US" altLang="zh-TW" sz="2400" dirty="0">
                <a:latin typeface="Calibri" panose="020F0502020204030204" pitchFamily="34" charset="0"/>
                <a:cs typeface="Calibri" panose="020F0502020204030204" pitchFamily="34" charset="0"/>
              </a:rPr>
              <a:t>.4 (4%)</a:t>
            </a: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Find the distortion matrix</a:t>
            </a:r>
          </a:p>
          <a:p>
            <a:pPr marL="200025" lvl="1" indent="157163">
              <a:lnSpc>
                <a:spcPct val="100000"/>
              </a:lnSpc>
              <a:buNone/>
            </a:pPr>
            <a:r>
              <a:rPr lang="en-US" altLang="zh-TW" dirty="0">
                <a:latin typeface="Calibri" panose="020F0502020204030204" pitchFamily="34" charset="0"/>
                <a:cs typeface="Calibri" panose="020F0502020204030204" pitchFamily="34" charset="0"/>
              </a:rPr>
              <a:t>2</a:t>
            </a:r>
            <a:r>
              <a:rPr lang="en-US" altLang="zh-TW" sz="2400" dirty="0">
                <a:latin typeface="Calibri" panose="020F0502020204030204" pitchFamily="34" charset="0"/>
                <a:cs typeface="Calibri" panose="020F0502020204030204" pitchFamily="34" charset="0"/>
              </a:rPr>
              <a:t>.5 (4%) Show the undistorted result</a:t>
            </a:r>
          </a:p>
          <a:p>
            <a:endParaRPr lang="en-US" sz="2400" dirty="0"/>
          </a:p>
        </p:txBody>
      </p:sp>
      <p:sp>
        <p:nvSpPr>
          <p:cNvPr id="4" name="Shape 132">
            <a:extLst>
              <a:ext uri="{FF2B5EF4-FFF2-40B4-BE49-F238E27FC236}">
                <a16:creationId xmlns:a16="http://schemas.microsoft.com/office/drawing/2014/main" id="{E693A50F-A2F1-4243-A447-D56607687812}"/>
              </a:ext>
            </a:extLst>
          </p:cNvPr>
          <p:cNvSpPr txBox="1">
            <a:spLocks noGrp="1"/>
          </p:cNvSpPr>
          <p:nvPr>
            <p:ph type="sldNum" idx="12"/>
          </p:nvPr>
        </p:nvSpPr>
        <p:spPr>
          <a:xfrm>
            <a:off x="7086601" y="6561368"/>
            <a:ext cx="2057399" cy="273844"/>
          </a:xfrm>
          <a:prstGeom prst="rect">
            <a:avLst/>
          </a:prstGeom>
          <a:noFill/>
          <a:ln>
            <a:noFill/>
          </a:ln>
        </p:spPr>
        <p:txBody>
          <a:bodyPr lIns="68569" tIns="34275" rIns="68569" bIns="34275" anchor="ctr" anchorCtr="0">
            <a:noAutofit/>
          </a:bodyPr>
          <a:lstStyle/>
          <a:p>
            <a:pPr algn="r">
              <a:buSzPct val="25000"/>
            </a:pPr>
            <a:fld id="{00000000-1234-1234-1234-123412341234}" type="slidenum">
              <a:rPr lang="en-US" sz="900">
                <a:solidFill>
                  <a:srgbClr val="888888"/>
                </a:solidFill>
                <a:latin typeface="Calibri"/>
                <a:ea typeface="Calibri"/>
                <a:cs typeface="Calibri"/>
                <a:sym typeface="Calibri"/>
              </a:rPr>
              <a:pPr algn="r">
                <a:buSzPct val="25000"/>
              </a:pPr>
              <a:t>5</a:t>
            </a:fld>
            <a:endParaRPr lang="en-US" sz="900">
              <a:solidFill>
                <a:srgbClr val="888888"/>
              </a:solidFill>
              <a:latin typeface="Calibri"/>
              <a:ea typeface="Calibri"/>
              <a:cs typeface="Calibri"/>
              <a:sym typeface="Calibri"/>
            </a:endParaRPr>
          </a:p>
        </p:txBody>
      </p:sp>
      <p:sp>
        <p:nvSpPr>
          <p:cNvPr id="6" name="文字方塊 5"/>
          <p:cNvSpPr txBox="1"/>
          <p:nvPr/>
        </p:nvSpPr>
        <p:spPr>
          <a:xfrm>
            <a:off x="7776755" y="66602"/>
            <a:ext cx="1207698" cy="307777"/>
          </a:xfrm>
          <a:prstGeom prst="rect">
            <a:avLst/>
          </a:prstGeom>
          <a:noFill/>
        </p:spPr>
        <p:txBody>
          <a:bodyPr wrap="square" rtlCol="0">
            <a:spAutoFit/>
          </a:bodyPr>
          <a:lstStyle/>
          <a:p>
            <a:r>
              <a:rPr lang="en-US" altLang="zh-TW" dirty="0"/>
              <a:t>(</a:t>
            </a:r>
            <a:r>
              <a:rPr lang="zh-TW" altLang="en-US" dirty="0"/>
              <a:t>出</a:t>
            </a:r>
            <a:r>
              <a:rPr lang="zh-CN" altLang="en-US" dirty="0"/>
              <a:t>題：</a:t>
            </a:r>
            <a:r>
              <a:rPr lang="en-US" altLang="zh-TW" dirty="0"/>
              <a:t>West</a:t>
            </a:r>
            <a:r>
              <a:rPr lang="en-US" altLang="zh-CN" dirty="0"/>
              <a:t>)</a:t>
            </a:r>
            <a:endParaRPr lang="zh-TW" altLang="en-US" dirty="0"/>
          </a:p>
        </p:txBody>
      </p:sp>
      <p:pic>
        <p:nvPicPr>
          <p:cNvPr id="5" name="圖片 4">
            <a:extLst>
              <a:ext uri="{FF2B5EF4-FFF2-40B4-BE49-F238E27FC236}">
                <a16:creationId xmlns:a16="http://schemas.microsoft.com/office/drawing/2014/main" id="{7D5CAD09-7BCF-4E87-943F-E4CF09B24337}"/>
              </a:ext>
            </a:extLst>
          </p:cNvPr>
          <p:cNvPicPr>
            <a:picLocks noChangeAspect="1"/>
          </p:cNvPicPr>
          <p:nvPr/>
        </p:nvPicPr>
        <p:blipFill>
          <a:blip r:embed="rId2"/>
          <a:stretch>
            <a:fillRect/>
          </a:stretch>
        </p:blipFill>
        <p:spPr>
          <a:xfrm>
            <a:off x="5461940" y="2062686"/>
            <a:ext cx="3249321" cy="4285337"/>
          </a:xfrm>
          <a:prstGeom prst="rect">
            <a:avLst/>
          </a:prstGeom>
        </p:spPr>
      </p:pic>
    </p:spTree>
    <p:extLst>
      <p:ext uri="{BB962C8B-B14F-4D97-AF65-F5344CB8AC3E}">
        <p14:creationId xmlns:p14="http://schemas.microsoft.com/office/powerpoint/2010/main" val="4976990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2" name="圖片 1">
            <a:extLst>
              <a:ext uri="{FF2B5EF4-FFF2-40B4-BE49-F238E27FC236}">
                <a16:creationId xmlns:a16="http://schemas.microsoft.com/office/drawing/2014/main" id="{5A5EB91C-B17A-4DD1-B92F-2F0E67966849}"/>
              </a:ext>
            </a:extLst>
          </p:cNvPr>
          <p:cNvPicPr>
            <a:picLocks noChangeAspect="1"/>
          </p:cNvPicPr>
          <p:nvPr/>
        </p:nvPicPr>
        <p:blipFill>
          <a:blip r:embed="rId5"/>
          <a:stretch>
            <a:fillRect/>
          </a:stretch>
        </p:blipFill>
        <p:spPr>
          <a:xfrm>
            <a:off x="846458" y="2946567"/>
            <a:ext cx="2878803" cy="3796682"/>
          </a:xfrm>
          <a:prstGeom prst="rect">
            <a:avLst/>
          </a:prstGeom>
        </p:spPr>
      </p:pic>
      <p:sp>
        <p:nvSpPr>
          <p:cNvPr id="123" name="Shape 123"/>
          <p:cNvSpPr txBox="1">
            <a:spLocks noGrp="1"/>
          </p:cNvSpPr>
          <p:nvPr>
            <p:ph type="title"/>
          </p:nvPr>
        </p:nvSpPr>
        <p:spPr>
          <a:xfrm>
            <a:off x="0" y="0"/>
            <a:ext cx="7886699" cy="654341"/>
          </a:xfrm>
          <a:prstGeom prst="rect">
            <a:avLst/>
          </a:prstGeom>
          <a:noFill/>
          <a:ln>
            <a:noFill/>
          </a:ln>
        </p:spPr>
        <p:txBody>
          <a:bodyPr lIns="68569" tIns="34275" rIns="68569" bIns="34275" anchor="ctr" anchorCtr="0">
            <a:noAutofit/>
          </a:bodyPr>
          <a:lstStyle/>
          <a:p>
            <a:pPr>
              <a:buSzPct val="25000"/>
            </a:pPr>
            <a:r>
              <a:rPr lang="en-US" sz="2800" b="1" dirty="0">
                <a:latin typeface="Arial"/>
                <a:ea typeface="Arial"/>
                <a:cs typeface="Arial"/>
                <a:sym typeface="Arial"/>
              </a:rPr>
              <a:t>2.1 Corner Detection (4%) </a:t>
            </a:r>
          </a:p>
        </p:txBody>
      </p:sp>
      <p:sp>
        <p:nvSpPr>
          <p:cNvPr id="124" name="Shape 124"/>
          <p:cNvSpPr txBox="1">
            <a:spLocks noGrp="1"/>
          </p:cNvSpPr>
          <p:nvPr>
            <p:ph type="body" idx="1"/>
          </p:nvPr>
        </p:nvSpPr>
        <p:spPr>
          <a:xfrm>
            <a:off x="32263" y="539915"/>
            <a:ext cx="8842246" cy="2361160"/>
          </a:xfrm>
          <a:prstGeom prst="rect">
            <a:avLst/>
          </a:prstGeom>
          <a:noFill/>
          <a:ln>
            <a:noFill/>
          </a:ln>
        </p:spPr>
        <p:txBody>
          <a:bodyPr lIns="68569" tIns="34275" rIns="68569" bIns="34275" anchor="t" anchorCtr="0">
            <a:noAutofit/>
          </a:bodyPr>
          <a:lstStyle/>
          <a:p>
            <a:pPr marL="342900" indent="-342900">
              <a:lnSpc>
                <a:spcPct val="100000"/>
              </a:lnSpc>
              <a:spcBef>
                <a:spcPts val="0"/>
              </a:spcBef>
              <a:buFont typeface="Wingdings" panose="05000000000000000000" pitchFamily="2" charset="2"/>
              <a:buChar char="q"/>
            </a:pPr>
            <a:r>
              <a:rPr lang="en-US" sz="2000" dirty="0">
                <a:solidFill>
                  <a:srgbClr val="000000"/>
                </a:solidFill>
                <a:latin typeface="Arial"/>
                <a:ea typeface="Arial"/>
                <a:cs typeface="Arial"/>
                <a:sym typeface="Arial"/>
              </a:rPr>
              <a:t>Given: </a:t>
            </a:r>
            <a:r>
              <a:rPr lang="en-US" altLang="zh-TW" sz="2000" dirty="0">
                <a:solidFill>
                  <a:srgbClr val="000000"/>
                </a:solidFill>
                <a:latin typeface="Arial"/>
                <a:ea typeface="Arial"/>
                <a:cs typeface="Arial"/>
                <a:sym typeface="Arial"/>
              </a:rPr>
              <a:t>15</a:t>
            </a:r>
            <a:r>
              <a:rPr lang="en-US" sz="2000" dirty="0">
                <a:solidFill>
                  <a:srgbClr val="000000"/>
                </a:solidFill>
                <a:latin typeface="Arial"/>
                <a:ea typeface="Arial"/>
                <a:cs typeface="Arial"/>
                <a:sym typeface="Arial"/>
              </a:rPr>
              <a:t> images, 1</a:t>
            </a:r>
            <a:r>
              <a:rPr lang="en-US" altLang="zh-TW" sz="2000" dirty="0">
                <a:latin typeface="Arial"/>
                <a:ea typeface="Arial"/>
                <a:cs typeface="Arial"/>
                <a:sym typeface="Arial"/>
              </a:rPr>
              <a:t>.bmp ~ 15.bmp</a:t>
            </a:r>
            <a:endParaRPr lang="en-US" altLang="zh-TW" dirty="0">
              <a:latin typeface="Arial"/>
              <a:ea typeface="Arial"/>
              <a:cs typeface="Arial"/>
              <a:sym typeface="Arial"/>
            </a:endParaRPr>
          </a:p>
          <a:p>
            <a:pPr marL="342900" indent="-342900">
              <a:lnSpc>
                <a:spcPct val="100000"/>
              </a:lnSpc>
              <a:spcBef>
                <a:spcPts val="0"/>
              </a:spcBef>
              <a:buFont typeface="Wingdings" panose="05000000000000000000" pitchFamily="2" charset="2"/>
              <a:buChar char="q"/>
            </a:pPr>
            <a:r>
              <a:rPr lang="en-US" sz="2000" dirty="0">
                <a:latin typeface="Arial"/>
                <a:ea typeface="Arial"/>
                <a:cs typeface="Arial"/>
                <a:sym typeface="Arial"/>
              </a:rPr>
              <a:t>Q: 1) Find and draw the corners on the chessboard for each image.</a:t>
            </a:r>
          </a:p>
          <a:p>
            <a:pPr marL="0" indent="0">
              <a:lnSpc>
                <a:spcPct val="100000"/>
              </a:lnSpc>
              <a:spcBef>
                <a:spcPts val="0"/>
              </a:spcBef>
              <a:buNone/>
            </a:pPr>
            <a:r>
              <a:rPr lang="en-US" altLang="zh-TW" sz="2000" dirty="0">
                <a:latin typeface="Arial"/>
                <a:ea typeface="Arial"/>
                <a:cs typeface="Arial"/>
                <a:sym typeface="Arial"/>
              </a:rPr>
              <a:t>          2) Click </a:t>
            </a:r>
            <a:r>
              <a:rPr lang="en-US" sz="2000" dirty="0">
                <a:latin typeface="Arial"/>
                <a:ea typeface="Arial"/>
                <a:cs typeface="Arial"/>
                <a:sym typeface="Arial"/>
              </a:rPr>
              <a:t>button “2.1” to </a:t>
            </a:r>
            <a:r>
              <a:rPr lang="en-US" altLang="zh-TW" sz="2000" dirty="0">
                <a:ea typeface="Arial"/>
                <a:cs typeface="Arial"/>
                <a:sym typeface="Arial"/>
              </a:rPr>
              <a:t>show each picture 0.5 seconds</a:t>
            </a:r>
            <a:r>
              <a:rPr lang="en-US" sz="2000" dirty="0">
                <a:latin typeface="Arial"/>
                <a:ea typeface="Arial"/>
                <a:cs typeface="Arial"/>
                <a:sym typeface="Arial"/>
              </a:rPr>
              <a:t>.</a:t>
            </a:r>
          </a:p>
          <a:p>
            <a:pPr marL="342900">
              <a:lnSpc>
                <a:spcPct val="100000"/>
              </a:lnSpc>
              <a:spcBef>
                <a:spcPts val="0"/>
              </a:spcBef>
            </a:pPr>
            <a:r>
              <a:rPr lang="en-US" sz="2000" dirty="0">
                <a:solidFill>
                  <a:srgbClr val="000000"/>
                </a:solidFill>
                <a:latin typeface="Arial"/>
                <a:cs typeface="Arial"/>
              </a:rPr>
              <a:t>Hint : </a:t>
            </a:r>
          </a:p>
          <a:p>
            <a:pPr marL="342900" lvl="1" indent="0">
              <a:lnSpc>
                <a:spcPct val="100000"/>
              </a:lnSpc>
              <a:buSzPct val="25000"/>
              <a:buNone/>
            </a:pPr>
            <a:r>
              <a:rPr lang="en-US" sz="2000" dirty="0" err="1"/>
              <a:t>OpenCV</a:t>
            </a:r>
            <a:r>
              <a:rPr lang="en-US" sz="2000" dirty="0"/>
              <a:t> Textbook Chapter 11 (p. 398</a:t>
            </a:r>
            <a:r>
              <a:rPr lang="zh-TW" altLang="en-US" sz="2000" dirty="0"/>
              <a:t> </a:t>
            </a:r>
            <a:r>
              <a:rPr lang="en-US" altLang="zh-TW" sz="2000" dirty="0"/>
              <a:t>~</a:t>
            </a:r>
            <a:r>
              <a:rPr lang="zh-TW" altLang="en-US" sz="2000" dirty="0"/>
              <a:t> </a:t>
            </a:r>
            <a:r>
              <a:rPr lang="en-US" altLang="zh-TW" sz="2000" dirty="0"/>
              <a:t>p. 399</a:t>
            </a:r>
            <a:r>
              <a:rPr lang="en-US" sz="2000" dirty="0"/>
              <a:t>)</a:t>
            </a:r>
          </a:p>
          <a:p>
            <a:pPr marL="342900" lvl="1" indent="0">
              <a:lnSpc>
                <a:spcPct val="100000"/>
              </a:lnSpc>
              <a:buSzPct val="25000"/>
              <a:buNone/>
            </a:pPr>
            <a:r>
              <a:rPr lang="en-US" altLang="zh-TW" sz="2000" dirty="0" err="1"/>
              <a:t>cv.findChessboardCorners</a:t>
            </a:r>
            <a:r>
              <a:rPr lang="en-US" altLang="zh-TW" sz="2000" dirty="0"/>
              <a:t>(…)</a:t>
            </a:r>
            <a:endParaRPr lang="en-US" sz="2000" dirty="0"/>
          </a:p>
          <a:p>
            <a:pPr marL="342900" lvl="1" indent="-342900">
              <a:lnSpc>
                <a:spcPct val="100000"/>
              </a:lnSpc>
              <a:buFont typeface="Wingdings" panose="05000000000000000000" pitchFamily="2" charset="2"/>
              <a:buChar char="q"/>
            </a:pPr>
            <a:r>
              <a:rPr lang="en-US" sz="2000" dirty="0"/>
              <a:t>Ex:</a:t>
            </a:r>
          </a:p>
        </p:txBody>
      </p:sp>
      <p:sp>
        <p:nvSpPr>
          <p:cNvPr id="125" name="Shape 125"/>
          <p:cNvSpPr txBox="1">
            <a:spLocks noGrp="1"/>
          </p:cNvSpPr>
          <p:nvPr>
            <p:ph type="sldNum" idx="12"/>
          </p:nvPr>
        </p:nvSpPr>
        <p:spPr>
          <a:xfrm>
            <a:off x="7086601" y="6584156"/>
            <a:ext cx="2057399" cy="273844"/>
          </a:xfrm>
          <a:prstGeom prst="rect">
            <a:avLst/>
          </a:prstGeom>
          <a:noFill/>
          <a:ln>
            <a:noFill/>
          </a:ln>
        </p:spPr>
        <p:txBody>
          <a:bodyPr lIns="68569" tIns="34275" rIns="68569" bIns="34275" anchor="ctr" anchorCtr="0">
            <a:noAutofit/>
          </a:bodyPr>
          <a:lstStyle/>
          <a:p>
            <a:pPr algn="r">
              <a:buSzPct val="25000"/>
            </a:pPr>
            <a:fld id="{00000000-1234-1234-1234-123412341234}" type="slidenum">
              <a:rPr lang="en-US" sz="900">
                <a:solidFill>
                  <a:srgbClr val="888888"/>
                </a:solidFill>
                <a:latin typeface="Calibri"/>
                <a:ea typeface="Calibri"/>
                <a:cs typeface="Calibri"/>
                <a:sym typeface="Calibri"/>
              </a:rPr>
              <a:pPr algn="r">
                <a:buSzPct val="25000"/>
              </a:pPr>
              <a:t>6</a:t>
            </a:fld>
            <a:endParaRPr lang="en-US" sz="900">
              <a:solidFill>
                <a:srgbClr val="888888"/>
              </a:solidFill>
              <a:latin typeface="Calibri"/>
              <a:ea typeface="Calibri"/>
              <a:cs typeface="Calibri"/>
              <a:sym typeface="Calibri"/>
            </a:endParaRPr>
          </a:p>
        </p:txBody>
      </p:sp>
      <p:sp>
        <p:nvSpPr>
          <p:cNvPr id="8" name="Shape 132">
            <a:extLst>
              <a:ext uri="{FF2B5EF4-FFF2-40B4-BE49-F238E27FC236}">
                <a16:creationId xmlns:a16="http://schemas.microsoft.com/office/drawing/2014/main" id="{F1A23649-9485-491F-AE1F-5325150B7560}"/>
              </a:ext>
            </a:extLst>
          </p:cNvPr>
          <p:cNvSpPr txBox="1">
            <a:spLocks/>
          </p:cNvSpPr>
          <p:nvPr/>
        </p:nvSpPr>
        <p:spPr>
          <a:xfrm>
            <a:off x="7074330" y="6579656"/>
            <a:ext cx="2057399" cy="273844"/>
          </a:xfrm>
          <a:prstGeom prst="rect">
            <a:avLst/>
          </a:prstGeom>
          <a:noFill/>
          <a:ln>
            <a:noFill/>
          </a:ln>
        </p:spPr>
        <p:txBody>
          <a:bodyPr lIns="68569" tIns="34275" rIns="68569"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buSzPct val="25000"/>
            </a:pPr>
            <a:fld id="{00000000-1234-1234-1234-123412341234}" type="slidenum">
              <a:rPr lang="en-US" sz="900" smtClean="0">
                <a:solidFill>
                  <a:srgbClr val="888888"/>
                </a:solidFill>
                <a:latin typeface="Calibri"/>
                <a:ea typeface="Calibri"/>
                <a:cs typeface="Calibri"/>
                <a:sym typeface="Calibri"/>
              </a:rPr>
              <a:pPr algn="r">
                <a:buSzPct val="25000"/>
              </a:pPr>
              <a:t>6</a:t>
            </a:fld>
            <a:endParaRPr lang="en-US" sz="900">
              <a:solidFill>
                <a:srgbClr val="888888"/>
              </a:solidFill>
              <a:latin typeface="Calibri"/>
              <a:ea typeface="Calibri"/>
              <a:cs typeface="Calibri"/>
              <a:sym typeface="Calibri"/>
            </a:endParaRPr>
          </a:p>
        </p:txBody>
      </p:sp>
      <p:sp>
        <p:nvSpPr>
          <p:cNvPr id="4" name="矩形 3"/>
          <p:cNvSpPr/>
          <p:nvPr/>
        </p:nvSpPr>
        <p:spPr>
          <a:xfrm>
            <a:off x="1312335" y="3429000"/>
            <a:ext cx="2058938" cy="34278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findcorner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r="35600" b="4489"/>
          <a:stretch>
            <a:fillRect/>
          </a:stretch>
        </p:blipFill>
        <p:spPr>
          <a:xfrm>
            <a:off x="4485649" y="2886774"/>
            <a:ext cx="4421123" cy="3688274"/>
          </a:xfrm>
          <a:prstGeom prst="rect">
            <a:avLst/>
          </a:prstGeom>
        </p:spPr>
      </p:pic>
      <p:sp>
        <p:nvSpPr>
          <p:cNvPr id="9" name="文字方塊 8">
            <a:extLst>
              <a:ext uri="{FF2B5EF4-FFF2-40B4-BE49-F238E27FC236}">
                <a16:creationId xmlns:a16="http://schemas.microsoft.com/office/drawing/2014/main" id="{4EE87255-C7DC-4CB0-8F34-C439CF3A99E9}"/>
              </a:ext>
            </a:extLst>
          </p:cNvPr>
          <p:cNvSpPr txBox="1"/>
          <p:nvPr/>
        </p:nvSpPr>
        <p:spPr>
          <a:xfrm>
            <a:off x="7776755" y="66602"/>
            <a:ext cx="1207698" cy="307777"/>
          </a:xfrm>
          <a:prstGeom prst="rect">
            <a:avLst/>
          </a:prstGeom>
          <a:noFill/>
        </p:spPr>
        <p:txBody>
          <a:bodyPr wrap="square" rtlCol="0">
            <a:spAutoFit/>
          </a:bodyPr>
          <a:lstStyle/>
          <a:p>
            <a:r>
              <a:rPr lang="en-US" altLang="zh-TW" dirty="0"/>
              <a:t>(</a:t>
            </a:r>
            <a:r>
              <a:rPr lang="zh-TW" altLang="en-US" dirty="0"/>
              <a:t>出</a:t>
            </a:r>
            <a:r>
              <a:rPr lang="zh-CN" altLang="en-US" dirty="0"/>
              <a:t>題：</a:t>
            </a:r>
            <a:r>
              <a:rPr lang="en-US" altLang="zh-TW" dirty="0"/>
              <a:t>West</a:t>
            </a:r>
            <a:r>
              <a:rPr lang="en-US" altLang="zh-CN" dirty="0"/>
              <a:t>)</a:t>
            </a:r>
            <a:endParaRPr lang="zh-TW" altLang="en-US" dirty="0"/>
          </a:p>
        </p:txBody>
      </p:sp>
    </p:spTree>
    <p:extLst>
      <p:ext uri="{BB962C8B-B14F-4D97-AF65-F5344CB8AC3E}">
        <p14:creationId xmlns:p14="http://schemas.microsoft.com/office/powerpoint/2010/main" val="30201238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3" name="圖片 2">
            <a:extLst>
              <a:ext uri="{FF2B5EF4-FFF2-40B4-BE49-F238E27FC236}">
                <a16:creationId xmlns:a16="http://schemas.microsoft.com/office/drawing/2014/main" id="{C72E22D3-2D9C-450C-B973-B4DBF069DF88}"/>
              </a:ext>
            </a:extLst>
          </p:cNvPr>
          <p:cNvPicPr>
            <a:picLocks noChangeAspect="1"/>
          </p:cNvPicPr>
          <p:nvPr/>
        </p:nvPicPr>
        <p:blipFill rotWithShape="1">
          <a:blip r:embed="rId3"/>
          <a:srcRect t="2399" b="3489"/>
          <a:stretch/>
        </p:blipFill>
        <p:spPr>
          <a:xfrm>
            <a:off x="1142238" y="3594599"/>
            <a:ext cx="2629267" cy="3263401"/>
          </a:xfrm>
          <a:prstGeom prst="rect">
            <a:avLst/>
          </a:prstGeom>
        </p:spPr>
      </p:pic>
      <p:sp>
        <p:nvSpPr>
          <p:cNvPr id="131" name="Shape 131"/>
          <p:cNvSpPr txBox="1">
            <a:spLocks noGrp="1"/>
          </p:cNvSpPr>
          <p:nvPr>
            <p:ph type="title"/>
          </p:nvPr>
        </p:nvSpPr>
        <p:spPr>
          <a:xfrm>
            <a:off x="0" y="0"/>
            <a:ext cx="7886699" cy="696286"/>
          </a:xfrm>
          <a:prstGeom prst="rect">
            <a:avLst/>
          </a:prstGeom>
          <a:noFill/>
          <a:ln>
            <a:noFill/>
          </a:ln>
        </p:spPr>
        <p:txBody>
          <a:bodyPr lIns="68569" tIns="34275" rIns="68569" bIns="34275" anchor="ctr" anchorCtr="0">
            <a:noAutofit/>
          </a:bodyPr>
          <a:lstStyle/>
          <a:p>
            <a:pPr marL="1949054" indent="-1949054">
              <a:buSzPct val="25000"/>
            </a:pPr>
            <a:r>
              <a:rPr lang="en-US" sz="2800" b="1" dirty="0">
                <a:latin typeface="Arial"/>
                <a:ea typeface="Arial"/>
                <a:cs typeface="Arial"/>
                <a:sym typeface="Arial"/>
              </a:rPr>
              <a:t>2.2 Find the Intrinsic Matrix </a:t>
            </a:r>
            <a:r>
              <a:rPr lang="en-US" altLang="zh-TW" sz="2800" b="1" dirty="0">
                <a:ea typeface="Arial"/>
                <a:cs typeface="Arial"/>
                <a:sym typeface="Arial"/>
              </a:rPr>
              <a:t>(4%) </a:t>
            </a:r>
            <a:endParaRPr lang="en-US" sz="2800" b="1" dirty="0">
              <a:latin typeface="Arial"/>
              <a:ea typeface="Arial"/>
              <a:cs typeface="Arial"/>
              <a:sym typeface="Arial"/>
            </a:endParaRPr>
          </a:p>
        </p:txBody>
      </p:sp>
      <p:sp>
        <p:nvSpPr>
          <p:cNvPr id="132" name="Shape 132"/>
          <p:cNvSpPr txBox="1">
            <a:spLocks noGrp="1"/>
          </p:cNvSpPr>
          <p:nvPr>
            <p:ph type="sldNum" idx="12"/>
          </p:nvPr>
        </p:nvSpPr>
        <p:spPr>
          <a:xfrm>
            <a:off x="7074330" y="6584156"/>
            <a:ext cx="2057399" cy="273844"/>
          </a:xfrm>
          <a:prstGeom prst="rect">
            <a:avLst/>
          </a:prstGeom>
          <a:noFill/>
          <a:ln>
            <a:noFill/>
          </a:ln>
        </p:spPr>
        <p:txBody>
          <a:bodyPr lIns="68569" tIns="34275" rIns="68569" bIns="34275" anchor="ctr" anchorCtr="0">
            <a:noAutofit/>
          </a:bodyPr>
          <a:lstStyle/>
          <a:p>
            <a:pPr algn="r">
              <a:buSzPct val="25000"/>
            </a:pPr>
            <a:fld id="{00000000-1234-1234-1234-123412341234}" type="slidenum">
              <a:rPr lang="en-US" sz="900">
                <a:solidFill>
                  <a:srgbClr val="888888"/>
                </a:solidFill>
                <a:latin typeface="Calibri"/>
                <a:ea typeface="Calibri"/>
                <a:cs typeface="Calibri"/>
                <a:sym typeface="Calibri"/>
              </a:rPr>
              <a:pPr algn="r">
                <a:buSzPct val="25000"/>
              </a:pPr>
              <a:t>7</a:t>
            </a:fld>
            <a:endParaRPr lang="en-US" sz="900">
              <a:solidFill>
                <a:srgbClr val="888888"/>
              </a:solidFill>
              <a:latin typeface="Calibri"/>
              <a:ea typeface="Calibri"/>
              <a:cs typeface="Calibri"/>
              <a:sym typeface="Calibri"/>
            </a:endParaRPr>
          </a:p>
        </p:txBody>
      </p:sp>
      <p:sp>
        <p:nvSpPr>
          <p:cNvPr id="133" name="Shape 133"/>
          <p:cNvSpPr txBox="1">
            <a:spLocks noGrp="1"/>
          </p:cNvSpPr>
          <p:nvPr>
            <p:ph type="body" idx="1"/>
          </p:nvPr>
        </p:nvSpPr>
        <p:spPr>
          <a:xfrm>
            <a:off x="0" y="640834"/>
            <a:ext cx="8370907" cy="3263400"/>
          </a:xfrm>
          <a:prstGeom prst="rect">
            <a:avLst/>
          </a:prstGeom>
          <a:noFill/>
          <a:ln>
            <a:noFill/>
          </a:ln>
        </p:spPr>
        <p:txBody>
          <a:bodyPr lIns="68569" tIns="34275" rIns="68569" bIns="34275" anchor="t" anchorCtr="0">
            <a:noAutofit/>
          </a:bodyPr>
          <a:lstStyle/>
          <a:p>
            <a:pPr marL="357188" indent="-357188">
              <a:lnSpc>
                <a:spcPct val="100000"/>
              </a:lnSpc>
              <a:spcBef>
                <a:spcPts val="0"/>
              </a:spcBef>
              <a:buClr>
                <a:srgbClr val="000000"/>
              </a:buClr>
            </a:pPr>
            <a:r>
              <a:rPr lang="en-US" sz="2000" dirty="0">
                <a:solidFill>
                  <a:srgbClr val="000000"/>
                </a:solidFill>
                <a:latin typeface="Arial"/>
                <a:ea typeface="Arial"/>
                <a:cs typeface="Arial"/>
                <a:sym typeface="Arial"/>
              </a:rPr>
              <a:t>Given: 15 images, 1</a:t>
            </a:r>
            <a:r>
              <a:rPr lang="en-US" altLang="zh-TW" sz="2000" dirty="0">
                <a:latin typeface="Arial"/>
                <a:ea typeface="Arial"/>
                <a:cs typeface="Arial"/>
                <a:sym typeface="Arial"/>
              </a:rPr>
              <a:t>.bmp ~ 15.bmp</a:t>
            </a:r>
            <a:endParaRPr lang="en-US" altLang="zh-TW" dirty="0">
              <a:solidFill>
                <a:srgbClr val="000000"/>
              </a:solidFill>
              <a:latin typeface="Arial"/>
              <a:ea typeface="Arial"/>
              <a:cs typeface="Arial"/>
              <a:sym typeface="Arial"/>
            </a:endParaRPr>
          </a:p>
          <a:p>
            <a:pPr marL="357188" indent="-357188">
              <a:lnSpc>
                <a:spcPct val="100000"/>
              </a:lnSpc>
              <a:spcBef>
                <a:spcPts val="0"/>
              </a:spcBef>
              <a:buClr>
                <a:srgbClr val="000000"/>
              </a:buClr>
            </a:pPr>
            <a:r>
              <a:rPr lang="en-US" sz="2000" dirty="0">
                <a:solidFill>
                  <a:srgbClr val="000000"/>
                </a:solidFill>
                <a:latin typeface="Arial"/>
                <a:ea typeface="Arial"/>
                <a:cs typeface="Arial"/>
                <a:sym typeface="Arial"/>
              </a:rPr>
              <a:t>Q: 1) Find the intrinsic matrix </a:t>
            </a:r>
            <a:r>
              <a:rPr lang="en-US" altLang="zh-TW" sz="2000" dirty="0">
                <a:solidFill>
                  <a:srgbClr val="000000"/>
                </a:solidFill>
                <a:latin typeface="Arial"/>
                <a:ea typeface="Arial"/>
                <a:cs typeface="Arial"/>
                <a:sym typeface="Arial"/>
              </a:rPr>
              <a:t>(</a:t>
            </a:r>
            <a:r>
              <a:rPr lang="en-US" altLang="zh-TW" sz="2000" dirty="0">
                <a:latin typeface="Arial"/>
                <a:ea typeface="Arial"/>
                <a:cs typeface="Arial"/>
                <a:sym typeface="Arial"/>
              </a:rPr>
              <a:t>)</a:t>
            </a:r>
            <a:r>
              <a:rPr lang="en-US" sz="2000" dirty="0">
                <a:solidFill>
                  <a:srgbClr val="000000"/>
                </a:solidFill>
                <a:latin typeface="Arial"/>
                <a:ea typeface="Arial"/>
                <a:cs typeface="Arial"/>
                <a:sym typeface="Arial"/>
              </a:rPr>
              <a:t>:</a:t>
            </a:r>
          </a:p>
          <a:p>
            <a:pPr marL="0" indent="0">
              <a:lnSpc>
                <a:spcPct val="100000"/>
              </a:lnSpc>
              <a:spcBef>
                <a:spcPts val="0"/>
              </a:spcBef>
              <a:buNone/>
            </a:pPr>
            <a:endParaRPr sz="2000" dirty="0">
              <a:solidFill>
                <a:srgbClr val="000000"/>
              </a:solidFill>
              <a:latin typeface="Arial"/>
              <a:ea typeface="Arial"/>
              <a:cs typeface="Arial"/>
              <a:sym typeface="Arial"/>
            </a:endParaRPr>
          </a:p>
          <a:p>
            <a:pPr marL="0" indent="0">
              <a:lnSpc>
                <a:spcPct val="100000"/>
              </a:lnSpc>
              <a:spcBef>
                <a:spcPts val="0"/>
              </a:spcBef>
              <a:buNone/>
            </a:pPr>
            <a:endParaRPr sz="2000" dirty="0">
              <a:solidFill>
                <a:srgbClr val="000000"/>
              </a:solidFill>
              <a:latin typeface="Arial"/>
              <a:ea typeface="Arial"/>
              <a:cs typeface="Arial"/>
              <a:sym typeface="Arial"/>
            </a:endParaRPr>
          </a:p>
          <a:p>
            <a:pPr marL="0" indent="0">
              <a:lnSpc>
                <a:spcPct val="100000"/>
              </a:lnSpc>
              <a:spcBef>
                <a:spcPts val="0"/>
              </a:spcBef>
              <a:buClr>
                <a:srgbClr val="000000"/>
              </a:buClr>
              <a:buNone/>
            </a:pPr>
            <a:r>
              <a:rPr lang="en-US" altLang="zh-TW" sz="2000" dirty="0">
                <a:latin typeface="Arial"/>
                <a:ea typeface="Arial"/>
                <a:cs typeface="Arial"/>
                <a:sym typeface="Arial"/>
              </a:rPr>
              <a:t>           2) Click button “2.2” and then show the result on the console 	 	window.</a:t>
            </a:r>
            <a:endParaRPr lang="en-US" sz="2000" dirty="0">
              <a:solidFill>
                <a:srgbClr val="000000"/>
              </a:solidFill>
            </a:endParaRPr>
          </a:p>
          <a:p>
            <a:pPr marL="447675" indent="-355600">
              <a:lnSpc>
                <a:spcPct val="100000"/>
              </a:lnSpc>
              <a:spcBef>
                <a:spcPts val="0"/>
              </a:spcBef>
              <a:buClr>
                <a:srgbClr val="000000"/>
              </a:buClr>
            </a:pPr>
            <a:r>
              <a:rPr lang="en-US" sz="2000" dirty="0">
                <a:solidFill>
                  <a:srgbClr val="000000"/>
                </a:solidFill>
              </a:rPr>
              <a:t>Output format:</a:t>
            </a:r>
            <a:endParaRPr sz="2000" dirty="0">
              <a:solidFill>
                <a:srgbClr val="000000"/>
              </a:solidFill>
            </a:endParaRPr>
          </a:p>
          <a:p>
            <a:pPr marL="447675" lvl="1" indent="-355600">
              <a:lnSpc>
                <a:spcPct val="100000"/>
              </a:lnSpc>
              <a:buClr>
                <a:srgbClr val="000000"/>
              </a:buClr>
              <a:buFont typeface="Wingdings" panose="05000000000000000000" pitchFamily="2" charset="2"/>
              <a:buChar char="q"/>
            </a:pPr>
            <a:endParaRPr lang="en-US" sz="2000" dirty="0">
              <a:solidFill>
                <a:srgbClr val="000000"/>
              </a:solidFill>
            </a:endParaRPr>
          </a:p>
          <a:p>
            <a:pPr marL="447675" lvl="1" indent="-355600">
              <a:lnSpc>
                <a:spcPct val="100000"/>
              </a:lnSpc>
              <a:buClr>
                <a:srgbClr val="000000"/>
              </a:buClr>
              <a:buFont typeface="Wingdings" panose="05000000000000000000" pitchFamily="2" charset="2"/>
              <a:buChar char="q"/>
            </a:pPr>
            <a:r>
              <a:rPr lang="en-US" sz="2000" dirty="0">
                <a:solidFill>
                  <a:srgbClr val="000000"/>
                </a:solidFill>
              </a:rPr>
              <a:t>Hint: OpenCV Textbook Chapter 11</a:t>
            </a:r>
            <a:r>
              <a:rPr lang="zh-TW" altLang="en-US" sz="2000" dirty="0">
                <a:solidFill>
                  <a:srgbClr val="000000"/>
                </a:solidFill>
              </a:rPr>
              <a:t> </a:t>
            </a:r>
            <a:r>
              <a:rPr lang="en-US" altLang="zh-TW" sz="2000" dirty="0">
                <a:solidFill>
                  <a:srgbClr val="000000"/>
                </a:solidFill>
              </a:rPr>
              <a:t>(P.398 ~ p.400)</a:t>
            </a:r>
          </a:p>
        </p:txBody>
      </p:sp>
      <p:pic>
        <p:nvPicPr>
          <p:cNvPr id="134" name="Shape 134" descr="擷取.JPG"/>
          <p:cNvPicPr preferRelativeResize="0"/>
          <p:nvPr/>
        </p:nvPicPr>
        <p:blipFill rotWithShape="1">
          <a:blip r:embed="rId4">
            <a:alphaModFix/>
          </a:blip>
          <a:srcRect l="9460" t="14117" b="13746"/>
          <a:stretch/>
        </p:blipFill>
        <p:spPr>
          <a:xfrm>
            <a:off x="4077450" y="989076"/>
            <a:ext cx="1993674" cy="838200"/>
          </a:xfrm>
          <a:prstGeom prst="rect">
            <a:avLst/>
          </a:prstGeom>
          <a:noFill/>
          <a:ln>
            <a:noFill/>
          </a:ln>
        </p:spPr>
      </p:pic>
      <p:sp>
        <p:nvSpPr>
          <p:cNvPr id="2" name="Rectangle 1">
            <a:extLst>
              <a:ext uri="{FF2B5EF4-FFF2-40B4-BE49-F238E27FC236}">
                <a16:creationId xmlns:a16="http://schemas.microsoft.com/office/drawing/2014/main" id="{7F336A13-7362-4C04-8CA4-EDE960AF258F}"/>
              </a:ext>
            </a:extLst>
          </p:cNvPr>
          <p:cNvSpPr/>
          <p:nvPr/>
        </p:nvSpPr>
        <p:spPr>
          <a:xfrm>
            <a:off x="6798449" y="2821919"/>
            <a:ext cx="1606530" cy="307777"/>
          </a:xfrm>
          <a:prstGeom prst="rect">
            <a:avLst/>
          </a:prstGeom>
        </p:spPr>
        <p:txBody>
          <a:bodyPr wrap="none">
            <a:spAutoFit/>
          </a:bodyPr>
          <a:lstStyle/>
          <a:p>
            <a:r>
              <a:rPr lang="en-US" altLang="zh-TW" dirty="0"/>
              <a:t>(Just an example)</a:t>
            </a:r>
            <a:endParaRPr lang="en-US" dirty="0"/>
          </a:p>
        </p:txBody>
      </p:sp>
      <p:pic>
        <p:nvPicPr>
          <p:cNvPr id="7" name="圖片 6"/>
          <p:cNvPicPr>
            <a:picLocks noChangeAspect="1"/>
          </p:cNvPicPr>
          <p:nvPr/>
        </p:nvPicPr>
        <p:blipFill>
          <a:blip r:embed="rId5"/>
          <a:stretch>
            <a:fillRect/>
          </a:stretch>
        </p:blipFill>
        <p:spPr>
          <a:xfrm>
            <a:off x="2144752" y="2402819"/>
            <a:ext cx="4619625" cy="838200"/>
          </a:xfrm>
          <a:prstGeom prst="rect">
            <a:avLst/>
          </a:prstGeom>
        </p:spPr>
      </p:pic>
      <p:sp>
        <p:nvSpPr>
          <p:cNvPr id="16" name="矩形 15"/>
          <p:cNvSpPr/>
          <p:nvPr/>
        </p:nvSpPr>
        <p:spPr>
          <a:xfrm>
            <a:off x="1592275" y="4313319"/>
            <a:ext cx="1815942" cy="31138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文字方塊 9">
            <a:extLst>
              <a:ext uri="{FF2B5EF4-FFF2-40B4-BE49-F238E27FC236}">
                <a16:creationId xmlns:a16="http://schemas.microsoft.com/office/drawing/2014/main" id="{18DBC0BF-E8A5-4269-894D-C62B81E5978F}"/>
              </a:ext>
            </a:extLst>
          </p:cNvPr>
          <p:cNvSpPr txBox="1"/>
          <p:nvPr/>
        </p:nvSpPr>
        <p:spPr>
          <a:xfrm>
            <a:off x="7776755" y="66602"/>
            <a:ext cx="1207698" cy="307777"/>
          </a:xfrm>
          <a:prstGeom prst="rect">
            <a:avLst/>
          </a:prstGeom>
          <a:noFill/>
        </p:spPr>
        <p:txBody>
          <a:bodyPr wrap="square" rtlCol="0">
            <a:spAutoFit/>
          </a:bodyPr>
          <a:lstStyle/>
          <a:p>
            <a:r>
              <a:rPr lang="en-US" altLang="zh-TW" dirty="0"/>
              <a:t>(</a:t>
            </a:r>
            <a:r>
              <a:rPr lang="zh-TW" altLang="en-US" dirty="0"/>
              <a:t>出</a:t>
            </a:r>
            <a:r>
              <a:rPr lang="zh-CN" altLang="en-US" dirty="0"/>
              <a:t>題：</a:t>
            </a:r>
            <a:r>
              <a:rPr lang="en-US" altLang="zh-TW" dirty="0"/>
              <a:t>West</a:t>
            </a:r>
            <a:r>
              <a:rPr lang="en-US" altLang="zh-CN" dirty="0"/>
              <a:t>)</a:t>
            </a:r>
            <a:endParaRPr lang="zh-TW"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2" name="圖片 1">
            <a:extLst>
              <a:ext uri="{FF2B5EF4-FFF2-40B4-BE49-F238E27FC236}">
                <a16:creationId xmlns:a16="http://schemas.microsoft.com/office/drawing/2014/main" id="{B2B50AEC-7753-4304-B6A3-1AC2CB191F88}"/>
              </a:ext>
            </a:extLst>
          </p:cNvPr>
          <p:cNvPicPr>
            <a:picLocks noChangeAspect="1"/>
          </p:cNvPicPr>
          <p:nvPr/>
        </p:nvPicPr>
        <p:blipFill rotWithShape="1">
          <a:blip r:embed="rId3"/>
          <a:srcRect t="3131" b="15362"/>
          <a:stretch/>
        </p:blipFill>
        <p:spPr>
          <a:xfrm>
            <a:off x="5763481" y="3858228"/>
            <a:ext cx="2629267" cy="2826327"/>
          </a:xfrm>
          <a:prstGeom prst="rect">
            <a:avLst/>
          </a:prstGeom>
        </p:spPr>
      </p:pic>
      <p:sp>
        <p:nvSpPr>
          <p:cNvPr id="140" name="Shape 140"/>
          <p:cNvSpPr txBox="1">
            <a:spLocks noGrp="1"/>
          </p:cNvSpPr>
          <p:nvPr>
            <p:ph type="title"/>
          </p:nvPr>
        </p:nvSpPr>
        <p:spPr>
          <a:xfrm>
            <a:off x="0" y="8982"/>
            <a:ext cx="7886699" cy="627647"/>
          </a:xfrm>
          <a:prstGeom prst="rect">
            <a:avLst/>
          </a:prstGeom>
          <a:noFill/>
          <a:ln>
            <a:noFill/>
          </a:ln>
        </p:spPr>
        <p:txBody>
          <a:bodyPr lIns="68569" tIns="34275" rIns="68569" bIns="34275" anchor="ctr" anchorCtr="0">
            <a:noAutofit/>
          </a:bodyPr>
          <a:lstStyle/>
          <a:p>
            <a:pPr marL="1949054" indent="-1949054">
              <a:buSzPct val="25000"/>
            </a:pPr>
            <a:r>
              <a:rPr lang="en-US" sz="2800" b="1" dirty="0">
                <a:latin typeface="Arial"/>
                <a:ea typeface="Arial"/>
                <a:cs typeface="Arial"/>
                <a:sym typeface="Arial"/>
              </a:rPr>
              <a:t>2.3 Find the Extrinsic Matrix</a:t>
            </a:r>
            <a:r>
              <a:rPr lang="en-US" altLang="zh-TW" sz="2800" b="1" dirty="0">
                <a:ea typeface="Arial"/>
                <a:cs typeface="Arial"/>
                <a:sym typeface="Arial"/>
              </a:rPr>
              <a:t> (4%)</a:t>
            </a:r>
            <a:r>
              <a:rPr lang="en-US" sz="2800" b="1" dirty="0">
                <a:latin typeface="Arial"/>
                <a:ea typeface="Arial"/>
                <a:cs typeface="Arial"/>
                <a:sym typeface="Arial"/>
              </a:rPr>
              <a:t> </a:t>
            </a:r>
          </a:p>
        </p:txBody>
      </p:sp>
      <p:sp>
        <p:nvSpPr>
          <p:cNvPr id="141" name="Shape 141"/>
          <p:cNvSpPr txBox="1">
            <a:spLocks noGrp="1"/>
          </p:cNvSpPr>
          <p:nvPr>
            <p:ph type="sldNum" idx="12"/>
          </p:nvPr>
        </p:nvSpPr>
        <p:spPr>
          <a:xfrm>
            <a:off x="7035646" y="6574867"/>
            <a:ext cx="2057400" cy="273825"/>
          </a:xfrm>
          <a:prstGeom prst="rect">
            <a:avLst/>
          </a:prstGeom>
          <a:noFill/>
          <a:ln>
            <a:noFill/>
          </a:ln>
        </p:spPr>
        <p:txBody>
          <a:bodyPr lIns="68569" tIns="34275" rIns="68569" bIns="34275" anchor="ctr" anchorCtr="0">
            <a:noAutofit/>
          </a:bodyPr>
          <a:lstStyle/>
          <a:p>
            <a:pPr algn="r">
              <a:buSzPct val="25000"/>
            </a:pPr>
            <a:fld id="{00000000-1234-1234-1234-123412341234}" type="slidenum">
              <a:rPr lang="en-US" sz="900">
                <a:solidFill>
                  <a:srgbClr val="888888"/>
                </a:solidFill>
                <a:latin typeface="Calibri"/>
                <a:ea typeface="Calibri"/>
                <a:cs typeface="Calibri"/>
                <a:sym typeface="Calibri"/>
              </a:rPr>
              <a:pPr algn="r">
                <a:buSzPct val="25000"/>
              </a:pPr>
              <a:t>8</a:t>
            </a:fld>
            <a:endParaRPr lang="en-US" sz="900">
              <a:solidFill>
                <a:srgbClr val="888888"/>
              </a:solidFill>
              <a:latin typeface="Calibri"/>
              <a:ea typeface="Calibri"/>
              <a:cs typeface="Calibri"/>
              <a:sym typeface="Calibri"/>
            </a:endParaRPr>
          </a:p>
        </p:txBody>
      </p:sp>
      <p:sp>
        <p:nvSpPr>
          <p:cNvPr id="142" name="Shape 142"/>
          <p:cNvSpPr txBox="1">
            <a:spLocks noGrp="1"/>
          </p:cNvSpPr>
          <p:nvPr>
            <p:ph type="body" idx="1"/>
          </p:nvPr>
        </p:nvSpPr>
        <p:spPr>
          <a:xfrm>
            <a:off x="0" y="603129"/>
            <a:ext cx="8997696" cy="4439513"/>
          </a:xfrm>
          <a:prstGeom prst="rect">
            <a:avLst/>
          </a:prstGeom>
          <a:noFill/>
          <a:ln>
            <a:noFill/>
          </a:ln>
        </p:spPr>
        <p:txBody>
          <a:bodyPr lIns="68569" tIns="34275" rIns="68569" bIns="34275" anchor="t" anchorCtr="0">
            <a:noAutofit/>
          </a:bodyPr>
          <a:lstStyle/>
          <a:p>
            <a:pPr marL="357188" indent="-357188">
              <a:spcBef>
                <a:spcPts val="0"/>
              </a:spcBef>
              <a:buClr>
                <a:srgbClr val="000000"/>
              </a:buClr>
            </a:pPr>
            <a:r>
              <a:rPr lang="en-US" sz="2000" dirty="0">
                <a:solidFill>
                  <a:srgbClr val="000000"/>
                </a:solidFill>
                <a:latin typeface="Arial"/>
                <a:ea typeface="Arial"/>
                <a:cs typeface="Arial"/>
                <a:sym typeface="Arial"/>
              </a:rPr>
              <a:t>Given: Intrinsic parameters, distortion coefficients, and the list of 15 images</a:t>
            </a:r>
            <a:endParaRPr lang="en-US" altLang="zh-TW" sz="2000" dirty="0">
              <a:latin typeface="Arial"/>
              <a:ea typeface="Arial"/>
              <a:cs typeface="Arial"/>
              <a:sym typeface="Arial"/>
            </a:endParaRPr>
          </a:p>
          <a:p>
            <a:pPr marL="357188" indent="-357188">
              <a:spcBef>
                <a:spcPts val="0"/>
              </a:spcBef>
              <a:buClr>
                <a:srgbClr val="000000"/>
              </a:buClr>
            </a:pPr>
            <a:r>
              <a:rPr lang="en-US" sz="2000" dirty="0">
                <a:solidFill>
                  <a:srgbClr val="000000"/>
                </a:solidFill>
                <a:latin typeface="Arial"/>
                <a:ea typeface="Arial"/>
                <a:cs typeface="Arial"/>
                <a:sym typeface="Arial"/>
              </a:rPr>
              <a:t>Q: 1) Find the extrinsic matrix of the chessboard for each of the 15 images, respectively:</a:t>
            </a:r>
          </a:p>
          <a:p>
            <a:pPr marL="0" indent="0">
              <a:spcBef>
                <a:spcPts val="0"/>
              </a:spcBef>
              <a:buNone/>
            </a:pPr>
            <a:endParaRPr sz="2000" dirty="0">
              <a:solidFill>
                <a:srgbClr val="000000"/>
              </a:solidFill>
              <a:latin typeface="Arial"/>
              <a:ea typeface="Arial"/>
              <a:cs typeface="Arial"/>
              <a:sym typeface="Arial"/>
            </a:endParaRPr>
          </a:p>
          <a:p>
            <a:pPr marL="0" indent="0">
              <a:spcBef>
                <a:spcPts val="0"/>
              </a:spcBef>
              <a:buNone/>
            </a:pPr>
            <a:endParaRPr sz="2000" dirty="0">
              <a:solidFill>
                <a:srgbClr val="000000"/>
              </a:solidFill>
              <a:latin typeface="Arial"/>
              <a:ea typeface="Arial"/>
              <a:cs typeface="Arial"/>
              <a:sym typeface="Arial"/>
            </a:endParaRPr>
          </a:p>
          <a:p>
            <a:pPr marL="0" indent="0">
              <a:spcBef>
                <a:spcPts val="0"/>
              </a:spcBef>
              <a:buNone/>
            </a:pPr>
            <a:endParaRPr lang="en-US" sz="2000" dirty="0">
              <a:solidFill>
                <a:srgbClr val="000000"/>
              </a:solidFill>
              <a:latin typeface="Arial"/>
              <a:ea typeface="Arial"/>
              <a:cs typeface="Arial"/>
              <a:sym typeface="Arial"/>
            </a:endParaRPr>
          </a:p>
          <a:p>
            <a:pPr marL="0" indent="0">
              <a:spcBef>
                <a:spcPts val="0"/>
              </a:spcBef>
              <a:buNone/>
            </a:pPr>
            <a:endParaRPr sz="2000" dirty="0">
              <a:solidFill>
                <a:srgbClr val="000000"/>
              </a:solidFill>
              <a:latin typeface="Arial"/>
              <a:ea typeface="Arial"/>
              <a:cs typeface="Arial"/>
              <a:sym typeface="Arial"/>
            </a:endParaRPr>
          </a:p>
          <a:p>
            <a:pPr marL="0" indent="0">
              <a:spcBef>
                <a:spcPts val="0"/>
              </a:spcBef>
              <a:buNone/>
            </a:pPr>
            <a:r>
              <a:rPr lang="en-US" altLang="zh-TW" sz="2000" dirty="0">
                <a:latin typeface="Arial"/>
                <a:ea typeface="Arial"/>
                <a:cs typeface="Arial"/>
                <a:sym typeface="Arial"/>
              </a:rPr>
              <a:t>          2) Click </a:t>
            </a:r>
            <a:r>
              <a:rPr lang="en-US" altLang="zh-TW" sz="2000" dirty="0">
                <a:solidFill>
                  <a:srgbClr val="000000"/>
                </a:solidFill>
                <a:latin typeface="Arial"/>
                <a:ea typeface="Arial"/>
                <a:cs typeface="Arial"/>
                <a:sym typeface="Arial"/>
              </a:rPr>
              <a:t>button “2.3” and then show the result on the console window.</a:t>
            </a:r>
          </a:p>
          <a:p>
            <a:pPr marL="0" indent="0">
              <a:spcBef>
                <a:spcPts val="0"/>
              </a:spcBef>
              <a:buNone/>
            </a:pPr>
            <a:endParaRPr sz="2000" dirty="0">
              <a:solidFill>
                <a:srgbClr val="000000"/>
              </a:solidFill>
              <a:latin typeface="Arial"/>
              <a:ea typeface="Arial"/>
              <a:cs typeface="Arial"/>
              <a:sym typeface="Arial"/>
            </a:endParaRPr>
          </a:p>
          <a:p>
            <a:pPr marL="357188" indent="-357188">
              <a:spcBef>
                <a:spcPts val="0"/>
              </a:spcBef>
              <a:buClr>
                <a:srgbClr val="000000"/>
              </a:buClr>
            </a:pPr>
            <a:r>
              <a:rPr lang="en-US" sz="2000" dirty="0">
                <a:solidFill>
                  <a:srgbClr val="000000"/>
                </a:solidFill>
                <a:latin typeface="Arial"/>
                <a:ea typeface="Arial"/>
                <a:cs typeface="Arial"/>
              </a:rPr>
              <a:t>Output format:</a:t>
            </a:r>
            <a:endParaRPr lang="en-US" altLang="zh-TW" sz="2000" dirty="0">
              <a:solidFill>
                <a:srgbClr val="000000"/>
              </a:solidFill>
            </a:endParaRPr>
          </a:p>
          <a:p>
            <a:pPr marL="0" indent="0">
              <a:spcBef>
                <a:spcPts val="0"/>
              </a:spcBef>
              <a:buClr>
                <a:srgbClr val="000000"/>
              </a:buClr>
              <a:buNone/>
            </a:pPr>
            <a:r>
              <a:rPr lang="en-US" sz="2000" dirty="0">
                <a:solidFill>
                  <a:srgbClr val="000000"/>
                </a:solidFill>
                <a:latin typeface="Arial"/>
                <a:ea typeface="Arial"/>
                <a:cs typeface="Arial"/>
              </a:rPr>
              <a:t>                                                             </a:t>
            </a:r>
            <a:endParaRPr sz="2000" dirty="0">
              <a:solidFill>
                <a:srgbClr val="000000"/>
              </a:solidFill>
            </a:endParaRPr>
          </a:p>
          <a:p>
            <a:pPr marL="0" lvl="1" indent="0">
              <a:buClr>
                <a:srgbClr val="000000"/>
              </a:buClr>
              <a:buNone/>
            </a:pPr>
            <a:r>
              <a:rPr lang="en-US" sz="2000" dirty="0">
                <a:solidFill>
                  <a:srgbClr val="000000"/>
                </a:solidFill>
              </a:rPr>
              <a:t> </a:t>
            </a:r>
          </a:p>
          <a:p>
            <a:pPr marL="342900" lvl="1" indent="-342900">
              <a:buClr>
                <a:srgbClr val="000000"/>
              </a:buClr>
              <a:buFont typeface="Wingdings" panose="05000000000000000000" pitchFamily="2" charset="2"/>
              <a:buChar char="q"/>
            </a:pPr>
            <a:r>
              <a:rPr lang="en-US" sz="2000" dirty="0">
                <a:solidFill>
                  <a:srgbClr val="000000"/>
                </a:solidFill>
              </a:rPr>
              <a:t>Hint: OpenCV Textbook Chapter 11, </a:t>
            </a:r>
            <a:r>
              <a:rPr lang="en-US" altLang="zh-TW" sz="2000" dirty="0"/>
              <a:t>p.370~402 </a:t>
            </a:r>
            <a:endParaRPr lang="en-US" sz="2000" dirty="0">
              <a:solidFill>
                <a:srgbClr val="000000"/>
              </a:solidFill>
            </a:endParaRPr>
          </a:p>
          <a:p>
            <a:pPr marL="0" lvl="1" indent="0">
              <a:buClr>
                <a:srgbClr val="000000"/>
              </a:buClr>
              <a:buNone/>
            </a:pPr>
            <a:endParaRPr lang="en-US" sz="2000" dirty="0">
              <a:solidFill>
                <a:srgbClr val="000000"/>
              </a:solidFill>
            </a:endParaRPr>
          </a:p>
        </p:txBody>
      </p:sp>
      <p:pic>
        <p:nvPicPr>
          <p:cNvPr id="143" name="Shape 143" descr="擷取.JPG"/>
          <p:cNvPicPr preferRelativeResize="0"/>
          <p:nvPr/>
        </p:nvPicPr>
        <p:blipFill>
          <a:blip r:embed="rId4">
            <a:alphaModFix/>
          </a:blip>
          <a:stretch>
            <a:fillRect/>
          </a:stretch>
        </p:blipFill>
        <p:spPr>
          <a:xfrm>
            <a:off x="3268438" y="1222568"/>
            <a:ext cx="2261732" cy="1014379"/>
          </a:xfrm>
          <a:prstGeom prst="rect">
            <a:avLst/>
          </a:prstGeom>
          <a:noFill/>
          <a:ln>
            <a:noFill/>
          </a:ln>
        </p:spPr>
      </p:pic>
      <p:sp>
        <p:nvSpPr>
          <p:cNvPr id="4" name="Rectangle 3">
            <a:extLst>
              <a:ext uri="{FF2B5EF4-FFF2-40B4-BE49-F238E27FC236}">
                <a16:creationId xmlns:a16="http://schemas.microsoft.com/office/drawing/2014/main" id="{E290A197-E7CB-4558-B723-32DC6C246427}"/>
              </a:ext>
            </a:extLst>
          </p:cNvPr>
          <p:cNvSpPr/>
          <p:nvPr/>
        </p:nvSpPr>
        <p:spPr>
          <a:xfrm>
            <a:off x="7674864" y="3010796"/>
            <a:ext cx="975360" cy="523220"/>
          </a:xfrm>
          <a:prstGeom prst="rect">
            <a:avLst/>
          </a:prstGeom>
        </p:spPr>
        <p:txBody>
          <a:bodyPr wrap="square">
            <a:spAutoFit/>
          </a:bodyPr>
          <a:lstStyle/>
          <a:p>
            <a:r>
              <a:rPr lang="en-US" altLang="zh-TW" dirty="0"/>
              <a:t>(Just an example)</a:t>
            </a:r>
            <a:endParaRPr lang="en-US" dirty="0"/>
          </a:p>
        </p:txBody>
      </p:sp>
      <p:sp>
        <p:nvSpPr>
          <p:cNvPr id="14" name="Rectangle 13">
            <a:extLst>
              <a:ext uri="{FF2B5EF4-FFF2-40B4-BE49-F238E27FC236}">
                <a16:creationId xmlns:a16="http://schemas.microsoft.com/office/drawing/2014/main" id="{3A1677F7-FFFE-41DA-8E92-D49A052D69B2}"/>
              </a:ext>
            </a:extLst>
          </p:cNvPr>
          <p:cNvSpPr/>
          <p:nvPr/>
        </p:nvSpPr>
        <p:spPr>
          <a:xfrm>
            <a:off x="936128" y="4350223"/>
            <a:ext cx="4222406" cy="5232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n-US" altLang="zh-TW" dirty="0"/>
              <a:t>(1) List of numbers: 1~15</a:t>
            </a:r>
          </a:p>
          <a:p>
            <a:r>
              <a:rPr lang="en-US" dirty="0"/>
              <a:t>(2) Select 1, then 1.bmp will be applied, and so on</a:t>
            </a:r>
          </a:p>
        </p:txBody>
      </p:sp>
      <p:cxnSp>
        <p:nvCxnSpPr>
          <p:cNvPr id="3" name="Straight Arrow Connector 2">
            <a:extLst>
              <a:ext uri="{FF2B5EF4-FFF2-40B4-BE49-F238E27FC236}">
                <a16:creationId xmlns:a16="http://schemas.microsoft.com/office/drawing/2014/main" id="{50F05A6C-F486-42ED-880A-C2F26E49A81E}"/>
              </a:ext>
            </a:extLst>
          </p:cNvPr>
          <p:cNvCxnSpPr>
            <a:cxnSpLocks/>
            <a:stCxn id="14" idx="3"/>
          </p:cNvCxnSpPr>
          <p:nvPr/>
        </p:nvCxnSpPr>
        <p:spPr>
          <a:xfrm>
            <a:off x="5158534" y="4611833"/>
            <a:ext cx="1207629" cy="659558"/>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5" name="矩形 14"/>
          <p:cNvSpPr/>
          <p:nvPr/>
        </p:nvSpPr>
        <p:spPr>
          <a:xfrm>
            <a:off x="6366163" y="5159909"/>
            <a:ext cx="1658774" cy="20694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9" name="圖片 8"/>
          <p:cNvPicPr>
            <a:picLocks noChangeAspect="1"/>
          </p:cNvPicPr>
          <p:nvPr/>
        </p:nvPicPr>
        <p:blipFill rotWithShape="1">
          <a:blip r:embed="rId5"/>
          <a:srcRect t="3251" b="4022"/>
          <a:stretch/>
        </p:blipFill>
        <p:spPr>
          <a:xfrm>
            <a:off x="2208172" y="2849862"/>
            <a:ext cx="5402684" cy="851079"/>
          </a:xfrm>
          <a:prstGeom prst="rect">
            <a:avLst/>
          </a:prstGeom>
        </p:spPr>
      </p:pic>
      <p:sp>
        <p:nvSpPr>
          <p:cNvPr id="12" name="文字方塊 11">
            <a:extLst>
              <a:ext uri="{FF2B5EF4-FFF2-40B4-BE49-F238E27FC236}">
                <a16:creationId xmlns:a16="http://schemas.microsoft.com/office/drawing/2014/main" id="{83AB9134-3D8C-44A3-BC2C-33A4B46F10B3}"/>
              </a:ext>
            </a:extLst>
          </p:cNvPr>
          <p:cNvSpPr txBox="1"/>
          <p:nvPr/>
        </p:nvSpPr>
        <p:spPr>
          <a:xfrm>
            <a:off x="7776755" y="66602"/>
            <a:ext cx="1207698" cy="307777"/>
          </a:xfrm>
          <a:prstGeom prst="rect">
            <a:avLst/>
          </a:prstGeom>
          <a:noFill/>
        </p:spPr>
        <p:txBody>
          <a:bodyPr wrap="square" rtlCol="0">
            <a:spAutoFit/>
          </a:bodyPr>
          <a:lstStyle/>
          <a:p>
            <a:r>
              <a:rPr lang="en-US" altLang="zh-TW" dirty="0"/>
              <a:t>(</a:t>
            </a:r>
            <a:r>
              <a:rPr lang="zh-TW" altLang="en-US" dirty="0"/>
              <a:t>出</a:t>
            </a:r>
            <a:r>
              <a:rPr lang="zh-CN" altLang="en-US" dirty="0"/>
              <a:t>題：</a:t>
            </a:r>
            <a:r>
              <a:rPr lang="en-US" altLang="zh-TW" dirty="0"/>
              <a:t>West</a:t>
            </a:r>
            <a:r>
              <a:rPr lang="en-US" altLang="zh-CN" dirty="0"/>
              <a:t>)</a:t>
            </a:r>
            <a:endParaRPr lang="zh-TW"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69197" y="27005"/>
            <a:ext cx="7886699" cy="640508"/>
          </a:xfrm>
          <a:prstGeom prst="rect">
            <a:avLst/>
          </a:prstGeom>
          <a:noFill/>
          <a:ln>
            <a:noFill/>
          </a:ln>
        </p:spPr>
        <p:txBody>
          <a:bodyPr lIns="68569" tIns="34275" rIns="68569" bIns="34275" anchor="ctr" anchorCtr="0">
            <a:noAutofit/>
          </a:bodyPr>
          <a:lstStyle/>
          <a:p>
            <a:pPr marL="1949054" indent="-1949054">
              <a:buSzPct val="25000"/>
            </a:pPr>
            <a:r>
              <a:rPr lang="en-US" sz="2800" b="1" dirty="0">
                <a:latin typeface="Arial"/>
                <a:ea typeface="Arial"/>
                <a:cs typeface="Arial"/>
                <a:sym typeface="Arial"/>
              </a:rPr>
              <a:t>2.4 Find the Distortion Matrix</a:t>
            </a:r>
            <a:r>
              <a:rPr lang="en-US" altLang="zh-TW" sz="2800" b="1" dirty="0">
                <a:ea typeface="Arial"/>
                <a:cs typeface="Arial"/>
                <a:sym typeface="Arial"/>
              </a:rPr>
              <a:t> (4%)</a:t>
            </a:r>
            <a:r>
              <a:rPr lang="en-US" sz="2800" b="1" dirty="0">
                <a:latin typeface="Arial"/>
                <a:ea typeface="Arial"/>
                <a:cs typeface="Arial"/>
                <a:sym typeface="Arial"/>
              </a:rPr>
              <a:t> </a:t>
            </a:r>
          </a:p>
        </p:txBody>
      </p:sp>
      <p:sp>
        <p:nvSpPr>
          <p:cNvPr id="150" name="Shape 150"/>
          <p:cNvSpPr txBox="1">
            <a:spLocks noGrp="1"/>
          </p:cNvSpPr>
          <p:nvPr>
            <p:ph type="sldNum" idx="12"/>
          </p:nvPr>
        </p:nvSpPr>
        <p:spPr>
          <a:xfrm>
            <a:off x="7018319" y="6557152"/>
            <a:ext cx="2057399" cy="273844"/>
          </a:xfrm>
          <a:prstGeom prst="rect">
            <a:avLst/>
          </a:prstGeom>
          <a:noFill/>
          <a:ln>
            <a:noFill/>
          </a:ln>
        </p:spPr>
        <p:txBody>
          <a:bodyPr lIns="68569" tIns="34275" rIns="68569" bIns="34275" anchor="ctr" anchorCtr="0">
            <a:noAutofit/>
          </a:bodyPr>
          <a:lstStyle/>
          <a:p>
            <a:pPr algn="r">
              <a:buSzPct val="25000"/>
            </a:pPr>
            <a:fld id="{00000000-1234-1234-1234-123412341234}" type="slidenum">
              <a:rPr lang="en-US" sz="900">
                <a:solidFill>
                  <a:srgbClr val="888888"/>
                </a:solidFill>
                <a:latin typeface="Calibri"/>
                <a:ea typeface="Calibri"/>
                <a:cs typeface="Calibri"/>
                <a:sym typeface="Calibri"/>
              </a:rPr>
              <a:pPr algn="r">
                <a:buSzPct val="25000"/>
              </a:pPr>
              <a:t>9</a:t>
            </a:fld>
            <a:endParaRPr lang="en-US" sz="900">
              <a:solidFill>
                <a:srgbClr val="888888"/>
              </a:solidFill>
              <a:latin typeface="Calibri"/>
              <a:ea typeface="Calibri"/>
              <a:cs typeface="Calibri"/>
              <a:sym typeface="Calibri"/>
            </a:endParaRPr>
          </a:p>
        </p:txBody>
      </p:sp>
      <p:sp>
        <p:nvSpPr>
          <p:cNvPr id="151" name="Shape 151"/>
          <p:cNvSpPr txBox="1">
            <a:spLocks noGrp="1"/>
          </p:cNvSpPr>
          <p:nvPr>
            <p:ph type="body" idx="1"/>
          </p:nvPr>
        </p:nvSpPr>
        <p:spPr>
          <a:xfrm>
            <a:off x="69197" y="626524"/>
            <a:ext cx="8802769" cy="3375164"/>
          </a:xfrm>
          <a:prstGeom prst="rect">
            <a:avLst/>
          </a:prstGeom>
          <a:noFill/>
          <a:ln>
            <a:noFill/>
          </a:ln>
        </p:spPr>
        <p:txBody>
          <a:bodyPr lIns="68569" tIns="34275" rIns="68569" bIns="34275" anchor="t" anchorCtr="0">
            <a:noAutofit/>
          </a:bodyPr>
          <a:lstStyle/>
          <a:p>
            <a:pPr marL="357188" indent="-357188">
              <a:lnSpc>
                <a:spcPct val="100000"/>
              </a:lnSpc>
              <a:spcBef>
                <a:spcPts val="0"/>
              </a:spcBef>
              <a:buClr>
                <a:srgbClr val="000000"/>
              </a:buClr>
            </a:pPr>
            <a:r>
              <a:rPr lang="en-US" sz="2000" dirty="0">
                <a:solidFill>
                  <a:srgbClr val="000000"/>
                </a:solidFill>
                <a:latin typeface="Arial"/>
                <a:ea typeface="Arial"/>
                <a:cs typeface="Arial"/>
                <a:sym typeface="Arial"/>
              </a:rPr>
              <a:t>Given: 15 images</a:t>
            </a:r>
          </a:p>
          <a:p>
            <a:pPr marL="357188" indent="-357188">
              <a:lnSpc>
                <a:spcPct val="100000"/>
              </a:lnSpc>
              <a:spcBef>
                <a:spcPts val="0"/>
              </a:spcBef>
              <a:buClr>
                <a:srgbClr val="000000"/>
              </a:buClr>
            </a:pPr>
            <a:r>
              <a:rPr lang="en-US" sz="2000" dirty="0">
                <a:solidFill>
                  <a:srgbClr val="000000"/>
                </a:solidFill>
                <a:latin typeface="Arial"/>
                <a:ea typeface="Arial"/>
                <a:cs typeface="Arial"/>
                <a:sym typeface="Arial"/>
              </a:rPr>
              <a:t>Q: 1) Find the distortion matrix:</a:t>
            </a:r>
          </a:p>
          <a:p>
            <a:pPr marL="0" indent="0">
              <a:lnSpc>
                <a:spcPct val="100000"/>
              </a:lnSpc>
              <a:spcBef>
                <a:spcPts val="0"/>
              </a:spcBef>
              <a:buClr>
                <a:srgbClr val="000000"/>
              </a:buClr>
              <a:buNone/>
            </a:pPr>
            <a:r>
              <a:rPr lang="en-US" altLang="zh-TW" sz="2000" dirty="0">
                <a:latin typeface="Arial"/>
                <a:ea typeface="Arial"/>
                <a:cs typeface="Arial"/>
                <a:sym typeface="Arial"/>
              </a:rPr>
              <a:t>       </a:t>
            </a:r>
            <a:r>
              <a:rPr lang="en-US" altLang="zh-TW" dirty="0">
                <a:latin typeface="Arial"/>
                <a:ea typeface="Arial"/>
                <a:cs typeface="Arial"/>
                <a:sym typeface="Arial"/>
              </a:rPr>
              <a:t>   </a:t>
            </a:r>
            <a:r>
              <a:rPr lang="en-US" altLang="zh-TW" sz="2000" dirty="0">
                <a:latin typeface="Arial"/>
                <a:ea typeface="Arial"/>
                <a:cs typeface="Arial"/>
                <a:sym typeface="Arial"/>
              </a:rPr>
              <a:t>2) Click </a:t>
            </a:r>
            <a:r>
              <a:rPr lang="en-US" altLang="zh-TW" sz="2000" dirty="0">
                <a:solidFill>
                  <a:srgbClr val="000000"/>
                </a:solidFill>
                <a:latin typeface="Arial"/>
                <a:ea typeface="Arial"/>
                <a:cs typeface="Arial"/>
                <a:sym typeface="Arial"/>
              </a:rPr>
              <a:t>button “2.4” to show the result on the console window.</a:t>
            </a:r>
            <a:endParaRPr sz="2000" dirty="0">
              <a:solidFill>
                <a:srgbClr val="000000"/>
              </a:solidFill>
              <a:latin typeface="Arial"/>
              <a:ea typeface="Arial"/>
              <a:cs typeface="Arial"/>
              <a:sym typeface="Arial"/>
            </a:endParaRPr>
          </a:p>
          <a:p>
            <a:pPr marL="357188" indent="-357188">
              <a:lnSpc>
                <a:spcPct val="100000"/>
              </a:lnSpc>
              <a:spcBef>
                <a:spcPts val="0"/>
              </a:spcBef>
              <a:buClr>
                <a:srgbClr val="000000"/>
              </a:buClr>
            </a:pPr>
            <a:r>
              <a:rPr lang="en-US" sz="2000" dirty="0">
                <a:solidFill>
                  <a:srgbClr val="000000"/>
                </a:solidFill>
              </a:rPr>
              <a:t>Output format:                                                                                           </a:t>
            </a:r>
          </a:p>
          <a:p>
            <a:pPr marL="0" indent="0">
              <a:lnSpc>
                <a:spcPct val="100000"/>
              </a:lnSpc>
              <a:spcBef>
                <a:spcPts val="0"/>
              </a:spcBef>
              <a:buClr>
                <a:srgbClr val="000000"/>
              </a:buClr>
              <a:buNone/>
            </a:pPr>
            <a:r>
              <a:rPr lang="en-US" sz="2000" dirty="0">
                <a:solidFill>
                  <a:srgbClr val="000000"/>
                </a:solidFill>
              </a:rPr>
              <a:t>							       </a:t>
            </a:r>
          </a:p>
          <a:p>
            <a:pPr marL="342900">
              <a:lnSpc>
                <a:spcPct val="100000"/>
              </a:lnSpc>
              <a:spcBef>
                <a:spcPts val="0"/>
              </a:spcBef>
              <a:buClr>
                <a:srgbClr val="000000"/>
              </a:buClr>
            </a:pPr>
            <a:r>
              <a:rPr lang="en-US" sz="2000" dirty="0">
                <a:solidFill>
                  <a:srgbClr val="000000"/>
                </a:solidFill>
              </a:rPr>
              <a:t> Hint:</a:t>
            </a:r>
          </a:p>
          <a:p>
            <a:pPr marL="357188" indent="273050">
              <a:lnSpc>
                <a:spcPct val="100000"/>
              </a:lnSpc>
              <a:spcBef>
                <a:spcPts val="375"/>
              </a:spcBef>
              <a:buFont typeface="Wingdings" panose="05000000000000000000" pitchFamily="2" charset="2"/>
              <a:buChar char="§"/>
            </a:pPr>
            <a:r>
              <a:rPr lang="en-US" sz="2000" dirty="0">
                <a:solidFill>
                  <a:srgbClr val="000000"/>
                </a:solidFill>
              </a:rPr>
              <a:t>Distortion coefficients can be obtained simultaneously with intrinsic parameters</a:t>
            </a:r>
          </a:p>
          <a:p>
            <a:pPr marL="357188" indent="273050">
              <a:lnSpc>
                <a:spcPct val="100000"/>
              </a:lnSpc>
              <a:spcBef>
                <a:spcPts val="375"/>
              </a:spcBef>
              <a:buFont typeface="Wingdings" panose="05000000000000000000" pitchFamily="2" charset="2"/>
              <a:buChar char="§"/>
            </a:pPr>
            <a:r>
              <a:rPr lang="en-US" sz="2000" dirty="0">
                <a:solidFill>
                  <a:srgbClr val="000000"/>
                </a:solidFill>
              </a:rPr>
              <a:t>OpenCV Textbook Chapter 11 (P.398 ~ p.400)</a:t>
            </a:r>
          </a:p>
        </p:txBody>
      </p:sp>
      <p:pic>
        <p:nvPicPr>
          <p:cNvPr id="152" name="Shape 152" descr="擷取.JPG"/>
          <p:cNvPicPr preferRelativeResize="0"/>
          <p:nvPr/>
        </p:nvPicPr>
        <p:blipFill>
          <a:blip r:embed="rId3">
            <a:alphaModFix/>
          </a:blip>
          <a:stretch>
            <a:fillRect/>
          </a:stretch>
        </p:blipFill>
        <p:spPr>
          <a:xfrm>
            <a:off x="4333913" y="910774"/>
            <a:ext cx="2050256" cy="421481"/>
          </a:xfrm>
          <a:prstGeom prst="rect">
            <a:avLst/>
          </a:prstGeom>
          <a:noFill/>
          <a:ln>
            <a:noFill/>
          </a:ln>
        </p:spPr>
      </p:pic>
      <p:sp>
        <p:nvSpPr>
          <p:cNvPr id="2" name="Rectangle 1">
            <a:extLst>
              <a:ext uri="{FF2B5EF4-FFF2-40B4-BE49-F238E27FC236}">
                <a16:creationId xmlns:a16="http://schemas.microsoft.com/office/drawing/2014/main" id="{390D66CD-2296-419A-9CD8-5AB318EB2EB1}"/>
              </a:ext>
            </a:extLst>
          </p:cNvPr>
          <p:cNvSpPr/>
          <p:nvPr/>
        </p:nvSpPr>
        <p:spPr>
          <a:xfrm>
            <a:off x="7905893" y="1626852"/>
            <a:ext cx="1168910" cy="523220"/>
          </a:xfrm>
          <a:prstGeom prst="rect">
            <a:avLst/>
          </a:prstGeom>
        </p:spPr>
        <p:txBody>
          <a:bodyPr wrap="none">
            <a:spAutoFit/>
          </a:bodyPr>
          <a:lstStyle/>
          <a:p>
            <a:pPr>
              <a:buClr>
                <a:srgbClr val="000000"/>
              </a:buClr>
            </a:pPr>
            <a:r>
              <a:rPr lang="en-US" altLang="zh-TW" dirty="0"/>
              <a:t>(Just </a:t>
            </a:r>
          </a:p>
          <a:p>
            <a:pPr>
              <a:buClr>
                <a:srgbClr val="000000"/>
              </a:buClr>
            </a:pPr>
            <a:r>
              <a:rPr lang="en-US" altLang="zh-TW" dirty="0"/>
              <a:t>an example)</a:t>
            </a:r>
            <a:endParaRPr lang="en-US" dirty="0"/>
          </a:p>
        </p:txBody>
      </p:sp>
      <p:pic>
        <p:nvPicPr>
          <p:cNvPr id="5" name="圖片 4"/>
          <p:cNvPicPr>
            <a:picLocks noChangeAspect="1"/>
          </p:cNvPicPr>
          <p:nvPr/>
        </p:nvPicPr>
        <p:blipFill>
          <a:blip r:embed="rId4"/>
          <a:stretch>
            <a:fillRect/>
          </a:stretch>
        </p:blipFill>
        <p:spPr>
          <a:xfrm>
            <a:off x="2173224" y="1711165"/>
            <a:ext cx="5732669" cy="438907"/>
          </a:xfrm>
          <a:prstGeom prst="rect">
            <a:avLst/>
          </a:prstGeom>
        </p:spPr>
      </p:pic>
      <p:sp>
        <p:nvSpPr>
          <p:cNvPr id="10" name="文字方塊 9">
            <a:extLst>
              <a:ext uri="{FF2B5EF4-FFF2-40B4-BE49-F238E27FC236}">
                <a16:creationId xmlns:a16="http://schemas.microsoft.com/office/drawing/2014/main" id="{426FF818-14CC-47EE-A4E3-13DE7BB91831}"/>
              </a:ext>
            </a:extLst>
          </p:cNvPr>
          <p:cNvSpPr txBox="1"/>
          <p:nvPr/>
        </p:nvSpPr>
        <p:spPr>
          <a:xfrm>
            <a:off x="7776755" y="66602"/>
            <a:ext cx="1207698" cy="307777"/>
          </a:xfrm>
          <a:prstGeom prst="rect">
            <a:avLst/>
          </a:prstGeom>
          <a:noFill/>
        </p:spPr>
        <p:txBody>
          <a:bodyPr wrap="square" rtlCol="0">
            <a:spAutoFit/>
          </a:bodyPr>
          <a:lstStyle/>
          <a:p>
            <a:r>
              <a:rPr lang="en-US" altLang="zh-TW" dirty="0"/>
              <a:t>(</a:t>
            </a:r>
            <a:r>
              <a:rPr lang="zh-TW" altLang="en-US" dirty="0"/>
              <a:t>出</a:t>
            </a:r>
            <a:r>
              <a:rPr lang="zh-CN" altLang="en-US" dirty="0"/>
              <a:t>題：</a:t>
            </a:r>
            <a:r>
              <a:rPr lang="en-US" altLang="zh-TW" dirty="0"/>
              <a:t>West</a:t>
            </a:r>
            <a:r>
              <a:rPr lang="en-US" altLang="zh-CN" dirty="0"/>
              <a:t>)</a:t>
            </a:r>
            <a:endParaRPr lang="zh-TW" altLang="en-US" dirty="0"/>
          </a:p>
        </p:txBody>
      </p:sp>
      <p:pic>
        <p:nvPicPr>
          <p:cNvPr id="3" name="圖片 2">
            <a:extLst>
              <a:ext uri="{FF2B5EF4-FFF2-40B4-BE49-F238E27FC236}">
                <a16:creationId xmlns:a16="http://schemas.microsoft.com/office/drawing/2014/main" id="{27BA3B02-F640-4765-843B-D291EC84B49F}"/>
              </a:ext>
            </a:extLst>
          </p:cNvPr>
          <p:cNvPicPr>
            <a:picLocks noChangeAspect="1"/>
          </p:cNvPicPr>
          <p:nvPr/>
        </p:nvPicPr>
        <p:blipFill>
          <a:blip r:embed="rId5"/>
          <a:stretch>
            <a:fillRect/>
          </a:stretch>
        </p:blipFill>
        <p:spPr>
          <a:xfrm>
            <a:off x="5557221" y="3268224"/>
            <a:ext cx="2629267" cy="3467584"/>
          </a:xfrm>
          <a:prstGeom prst="rect">
            <a:avLst/>
          </a:prstGeom>
        </p:spPr>
      </p:pic>
      <p:sp>
        <p:nvSpPr>
          <p:cNvPr id="12" name="矩形 11"/>
          <p:cNvSpPr/>
          <p:nvPr/>
        </p:nvSpPr>
        <p:spPr>
          <a:xfrm>
            <a:off x="5936673" y="5409482"/>
            <a:ext cx="1950747" cy="31138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Ovr>
    <a:masterClrMapping/>
  </p:clrMapOvr>
</p:sld>
</file>

<file path=ppt/theme/theme1.xml><?xml version="1.0" encoding="utf-8"?>
<a:theme xmlns:a="http://schemas.openxmlformats.org/drawingml/2006/main" name="Office 佈景主題">
  <a:themeElements>
    <a:clrScheme name="Office 佈景主題">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748</TotalTime>
  <Words>1299</Words>
  <Application>Microsoft Office PowerPoint</Application>
  <PresentationFormat>如螢幕大小 (4:3)</PresentationFormat>
  <Paragraphs>163</Paragraphs>
  <Slides>13</Slides>
  <Notes>9</Notes>
  <HiddenSlides>0</HiddenSlides>
  <MMClips>2</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13</vt:i4>
      </vt:variant>
    </vt:vector>
  </HeadingPairs>
  <TitlesOfParts>
    <vt:vector size="18" baseType="lpstr">
      <vt:lpstr>Noto Sans Symbols</vt:lpstr>
      <vt:lpstr>Arial</vt:lpstr>
      <vt:lpstr>Calibri</vt:lpstr>
      <vt:lpstr>Wingdings</vt:lpstr>
      <vt:lpstr>Office 佈景主題</vt:lpstr>
      <vt:lpstr>影像處理、電腦視覺及深度學習概論 (Introduction to Image Processing, Computer Vision and Deep Learning)  Homework 2</vt:lpstr>
      <vt:lpstr>Notice (1/2)</vt:lpstr>
      <vt:lpstr>Notice (2/2)</vt:lpstr>
      <vt:lpstr>Assignment scoring (Total: 100%)</vt:lpstr>
      <vt:lpstr>2. (20%) Camera Calibration</vt:lpstr>
      <vt:lpstr>2.1 Corner Detection (4%) </vt:lpstr>
      <vt:lpstr>2.2 Find the Intrinsic Matrix (4%) </vt:lpstr>
      <vt:lpstr>2.3 Find the Extrinsic Matrix (4%) </vt:lpstr>
      <vt:lpstr>2.4 Find the Distortion Matrix (4%) </vt:lpstr>
      <vt:lpstr>2.5 Show the undistorted  result (4%) </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影像處理、電腦視覺及深度學習概論 (Introduction to Image Processing, Computer Vision and Deep Learning)  Homework 2</dc:title>
  <dc:creator>USER</dc:creator>
  <cp:lastModifiedBy>周呈陽</cp:lastModifiedBy>
  <cp:revision>42</cp:revision>
  <dcterms:modified xsi:type="dcterms:W3CDTF">2022-01-24T19:07:04Z</dcterms:modified>
</cp:coreProperties>
</file>